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6" r:id="rId51"/>
    <p:sldId id="282" r:id="rId52"/>
    <p:sldId id="283" r:id="rId53"/>
    <p:sldId id="284" r:id="rId54"/>
    <p:sldId id="285" r:id="rId55"/>
    <p:sldId id="312" r:id="rId56"/>
    <p:sldId id="313" r:id="rId57"/>
    <p:sldId id="287" r:id="rId58"/>
    <p:sldId id="288" r:id="rId5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2">
        <a:schemeClr val="bg2"/>
      </p:bgRef>
    </p:bg>
    <p:spTree>
      <p:nvGrpSpPr>
        <p:cNvPr id="1" name=""/>
        <p:cNvGrpSpPr/>
        <p:nvPr/>
      </p:nvGrpSpPr>
      <p:grpSpPr>
        <a:xfrm>
          <a:off x="0" y="0"/>
          <a:ext cx="0" cy="0"/>
          <a:chOff x="0" y="0"/>
          <a:chExt cx="0" cy="0"/>
        </a:xfrm>
      </p:grpSpPr>
      <p:sp>
        <p:nvSpPr>
          <p:cNvPr id="7" name="Forma livre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orma livre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ítulo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pt-BR" smtClean="0"/>
              <a:t>Clique para editar o título mestre</a:t>
            </a:r>
            <a:endParaRPr kumimoji="0" lang="en-US"/>
          </a:p>
        </p:txBody>
      </p:sp>
      <p:sp>
        <p:nvSpPr>
          <p:cNvPr id="17" name="Subtítulo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30" name="Espaço Reservado para Data 29"/>
          <p:cNvSpPr>
            <a:spLocks noGrp="1"/>
          </p:cNvSpPr>
          <p:nvPr>
            <p:ph type="dt" sz="half" idx="10"/>
          </p:nvPr>
        </p:nvSpPr>
        <p:spPr/>
        <p:txBody>
          <a:bodyPr/>
          <a:lstStyle/>
          <a:p>
            <a:fld id="{2E9FB43B-14D4-47B9-88D8-DD40107A381A}" type="datetimeFigureOut">
              <a:rPr lang="pt-BR" smtClean="0"/>
              <a:t>18/04/2013</a:t>
            </a:fld>
            <a:endParaRPr lang="pt-BR"/>
          </a:p>
        </p:txBody>
      </p:sp>
      <p:sp>
        <p:nvSpPr>
          <p:cNvPr id="19" name="Espaço Reservado para Rodapé 18"/>
          <p:cNvSpPr>
            <a:spLocks noGrp="1"/>
          </p:cNvSpPr>
          <p:nvPr>
            <p:ph type="ftr" sz="quarter" idx="11"/>
          </p:nvPr>
        </p:nvSpPr>
        <p:spPr/>
        <p:txBody>
          <a:bodyPr/>
          <a:lstStyle/>
          <a:p>
            <a:endParaRPr lang="pt-BR"/>
          </a:p>
        </p:txBody>
      </p:sp>
      <p:sp>
        <p:nvSpPr>
          <p:cNvPr id="27" name="Espaço Reservado para Número de Slide 26"/>
          <p:cNvSpPr>
            <a:spLocks noGrp="1"/>
          </p:cNvSpPr>
          <p:nvPr>
            <p:ph type="sldNum" sz="quarter" idx="12"/>
          </p:nvPr>
        </p:nvSpPr>
        <p:spPr/>
        <p:txBody>
          <a:bodyPr/>
          <a:lstStyle/>
          <a:p>
            <a:fld id="{D92F388C-E479-4FDB-98AB-2B7311FCA2E1}" type="slidenum">
              <a:rPr lang="pt-BR" smtClean="0"/>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2E9FB43B-14D4-47B9-88D8-DD40107A381A}" type="datetimeFigureOut">
              <a:rPr lang="pt-BR" smtClean="0"/>
              <a:t>18/04/2013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kumimoji="0" lang="pt-BR" smtClean="0"/>
              <a:t>Clique para editar o título mestre</a:t>
            </a:r>
            <a:endParaRPr kumimoji="0" lang="en-US"/>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2E9FB43B-14D4-47B9-88D8-DD40107A381A}" type="datetimeFigureOut">
              <a:rPr lang="pt-BR" smtClean="0"/>
              <a:t>18/04/2013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lgn="l">
              <a:defRPr/>
            </a:lvl1pPr>
          </a:lstStyle>
          <a:p>
            <a:r>
              <a:rPr kumimoji="0" lang="pt-BR" smtClean="0"/>
              <a:t>Clique para editar o título mestre</a:t>
            </a:r>
            <a:endParaRPr kumimoji="0" lang="en-US"/>
          </a:p>
        </p:txBody>
      </p:sp>
      <p:sp>
        <p:nvSpPr>
          <p:cNvPr id="3" name="Espaço Reservado para Conteúdo 2"/>
          <p:cNvSpPr>
            <a:spLocks noGrp="1"/>
          </p:cNvSpPr>
          <p:nvPr>
            <p:ph idx="1"/>
          </p:nvPr>
        </p:nvSpPr>
        <p:spPr/>
        <p:txBody>
          <a:body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2E9FB43B-14D4-47B9-88D8-DD40107A381A}" type="datetimeFigureOut">
              <a:rPr lang="pt-BR" smtClean="0"/>
              <a:t>18/04/2013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2">
        <a:schemeClr val="bg2"/>
      </p:bgRef>
    </p:bg>
    <p:spTree>
      <p:nvGrpSpPr>
        <p:cNvPr id="1" name=""/>
        <p:cNvGrpSpPr/>
        <p:nvPr/>
      </p:nvGrpSpPr>
      <p:grpSpPr>
        <a:xfrm>
          <a:off x="0" y="0"/>
          <a:ext cx="0" cy="0"/>
          <a:chOff x="0" y="0"/>
          <a:chExt cx="0" cy="0"/>
        </a:xfrm>
      </p:grpSpPr>
      <p:sp>
        <p:nvSpPr>
          <p:cNvPr id="7" name="Forma livre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orma livre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ítulo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pt-BR" smtClean="0"/>
              <a:t>Clique para editar o título mestre</a:t>
            </a:r>
            <a:endParaRPr kumimoji="0" lang="en-US"/>
          </a:p>
        </p:txBody>
      </p:sp>
      <p:sp>
        <p:nvSpPr>
          <p:cNvPr id="3" name="Espaço Reservado para Texto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 texto mestre</a:t>
            </a:r>
          </a:p>
        </p:txBody>
      </p:sp>
      <p:sp>
        <p:nvSpPr>
          <p:cNvPr id="4" name="Espaço Reservado para Data 3"/>
          <p:cNvSpPr>
            <a:spLocks noGrp="1"/>
          </p:cNvSpPr>
          <p:nvPr>
            <p:ph type="dt" sz="half" idx="10"/>
          </p:nvPr>
        </p:nvSpPr>
        <p:spPr/>
        <p:txBody>
          <a:bodyPr/>
          <a:lstStyle/>
          <a:p>
            <a:fld id="{2E9FB43B-14D4-47B9-88D8-DD40107A381A}" type="datetimeFigureOut">
              <a:rPr lang="pt-BR" smtClean="0"/>
              <a:t>18/04/2013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92F388C-E479-4FDB-98AB-2B7311FCA2E1}" type="slidenum">
              <a:rPr lang="pt-BR" smtClean="0"/>
              <a:t>‹nº›</a:t>
            </a:fld>
            <a:endParaRPr lang="pt-B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7467600" cy="1143000"/>
          </a:xfrm>
        </p:spPr>
        <p:txBody>
          <a:bodyPr/>
          <a:lstStyle/>
          <a:p>
            <a:r>
              <a:rPr kumimoji="0" lang="pt-BR" smtClean="0"/>
              <a:t>Clique para editar o título mestre</a:t>
            </a:r>
            <a:endParaRPr kumimoji="0" lang="en-US"/>
          </a:p>
        </p:txBody>
      </p:sp>
      <p:sp>
        <p:nvSpPr>
          <p:cNvPr id="3" name="Espaço Reservado para Conteúdo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Conteúdo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p>
            <a:fld id="{2E9FB43B-14D4-47B9-88D8-DD40107A381A}" type="datetimeFigureOut">
              <a:rPr lang="pt-BR" smtClean="0"/>
              <a:t>18/04/2013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lstStyle>
          <a:p>
            <a:r>
              <a:rPr kumimoji="0" lang="pt-BR" smtClean="0"/>
              <a:t>Clique para editar o título mestre</a:t>
            </a:r>
            <a:endParaRPr kumimoji="0" lang="en-US"/>
          </a:p>
        </p:txBody>
      </p:sp>
      <p:sp>
        <p:nvSpPr>
          <p:cNvPr id="3" name="Espaço Reservado para Texto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 texto mestre</a:t>
            </a:r>
          </a:p>
        </p:txBody>
      </p:sp>
      <p:sp>
        <p:nvSpPr>
          <p:cNvPr id="4" name="Espaço Reservado para Texto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 texto mestre</a:t>
            </a:r>
          </a:p>
        </p:txBody>
      </p:sp>
      <p:sp>
        <p:nvSpPr>
          <p:cNvPr id="5" name="Espaço Reservado para Conteúdo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6" name="Espaço Reservado para Conteúdo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7" name="Espaço Reservado para Data 6"/>
          <p:cNvSpPr>
            <a:spLocks noGrp="1"/>
          </p:cNvSpPr>
          <p:nvPr>
            <p:ph type="dt" sz="half" idx="10"/>
          </p:nvPr>
        </p:nvSpPr>
        <p:spPr/>
        <p:txBody>
          <a:bodyPr/>
          <a:lstStyle/>
          <a:p>
            <a:fld id="{2E9FB43B-14D4-47B9-88D8-DD40107A381A}" type="datetimeFigureOut">
              <a:rPr lang="pt-BR" smtClean="0"/>
              <a:t>18/04/2013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320"/>
            <a:ext cx="7470648" cy="1143000"/>
          </a:xfrm>
        </p:spPr>
        <p:txBody>
          <a:bodyPr anchor="ctr"/>
          <a:lstStyle>
            <a:lvl1pPr algn="l">
              <a:defRPr sz="4600"/>
            </a:lvl1pPr>
          </a:lstStyle>
          <a:p>
            <a:r>
              <a:rPr kumimoji="0" lang="pt-BR" smtClean="0"/>
              <a:t>Clique para editar o título mestre</a:t>
            </a:r>
            <a:endParaRPr kumimoji="0" lang="en-US"/>
          </a:p>
        </p:txBody>
      </p:sp>
      <p:sp>
        <p:nvSpPr>
          <p:cNvPr id="7" name="Espaço Reservado para Data 6"/>
          <p:cNvSpPr>
            <a:spLocks noGrp="1"/>
          </p:cNvSpPr>
          <p:nvPr>
            <p:ph type="dt" sz="half" idx="10"/>
          </p:nvPr>
        </p:nvSpPr>
        <p:spPr/>
        <p:txBody>
          <a:bodyPr/>
          <a:lstStyle/>
          <a:p>
            <a:fld id="{2E9FB43B-14D4-47B9-88D8-DD40107A381A}" type="datetimeFigureOut">
              <a:rPr lang="pt-BR" smtClean="0"/>
              <a:t>18/04/2013</a:t>
            </a:fld>
            <a:endParaRPr lang="pt-BR"/>
          </a:p>
        </p:txBody>
      </p:sp>
      <p:sp>
        <p:nvSpPr>
          <p:cNvPr id="8" name="Espaço Reservado para Número de Slide 7"/>
          <p:cNvSpPr>
            <a:spLocks noGrp="1"/>
          </p:cNvSpPr>
          <p:nvPr>
            <p:ph type="sldNum" sz="quarter" idx="11"/>
          </p:nvPr>
        </p:nvSpPr>
        <p:spPr/>
        <p:txBody>
          <a:bodyPr/>
          <a:lstStyle/>
          <a:p>
            <a:fld id="{D92F388C-E479-4FDB-98AB-2B7311FCA2E1}" type="slidenum">
              <a:rPr lang="pt-BR" smtClean="0"/>
              <a:t>‹nº›</a:t>
            </a:fld>
            <a:endParaRPr lang="pt-BR"/>
          </a:p>
        </p:txBody>
      </p:sp>
      <p:sp>
        <p:nvSpPr>
          <p:cNvPr id="9" name="Espaço Reservado para Rodapé 8"/>
          <p:cNvSpPr>
            <a:spLocks noGrp="1"/>
          </p:cNvSpPr>
          <p:nvPr>
            <p:ph type="ftr" sz="quarter" idx="12"/>
          </p:nvPr>
        </p:nvSpPr>
        <p:spPr/>
        <p:txBody>
          <a:bodyPr/>
          <a:lstStyle/>
          <a:p>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9FB43B-14D4-47B9-88D8-DD40107A381A}" type="datetimeFigureOut">
              <a:rPr lang="pt-BR" smtClean="0"/>
              <a:t>18/04/2013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pt-BR" smtClean="0"/>
              <a:t>Clique para editar o título mestre</a:t>
            </a:r>
            <a:endParaRPr kumimoji="0" lang="en-US"/>
          </a:p>
        </p:txBody>
      </p:sp>
      <p:sp>
        <p:nvSpPr>
          <p:cNvPr id="3" name="Espaço Reservado para Texto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 texto mestre</a:t>
            </a:r>
          </a:p>
        </p:txBody>
      </p:sp>
      <p:sp>
        <p:nvSpPr>
          <p:cNvPr id="4" name="Espaço Reservado para Conteúdo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5" name="Espaço Reservado para Data 4"/>
          <p:cNvSpPr>
            <a:spLocks noGrp="1"/>
          </p:cNvSpPr>
          <p:nvPr>
            <p:ph type="dt" sz="half" idx="10"/>
          </p:nvPr>
        </p:nvSpPr>
        <p:spPr/>
        <p:txBody>
          <a:bodyPr/>
          <a:lstStyle/>
          <a:p>
            <a:fld id="{2E9FB43B-14D4-47B9-88D8-DD40107A381A}" type="datetimeFigureOut">
              <a:rPr lang="pt-BR" smtClean="0"/>
              <a:t>18/04/2013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a:xfrm>
            <a:off x="8156448" y="6422064"/>
            <a:ext cx="762000" cy="365125"/>
          </a:xfrm>
        </p:spPr>
        <p:txBody>
          <a:bodyPr/>
          <a:lstStyle/>
          <a:p>
            <a:fld id="{D92F388C-E479-4FDB-98AB-2B7311FCA2E1}"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pt-BR" smtClean="0"/>
              <a:t>Clique para editar o título mestre</a:t>
            </a:r>
            <a:endParaRPr kumimoji="0" lang="en-US"/>
          </a:p>
        </p:txBody>
      </p:sp>
      <p:sp>
        <p:nvSpPr>
          <p:cNvPr id="3" name="Espaço Reservado para Imagem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pt-BR" smtClean="0"/>
              <a:t>Clique no ícone para adicionar uma imagem</a:t>
            </a:r>
            <a:endParaRPr kumimoji="0" lang="en-US" dirty="0"/>
          </a:p>
        </p:txBody>
      </p:sp>
      <p:sp>
        <p:nvSpPr>
          <p:cNvPr id="4" name="Espaço Reservado para Texto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pt-BR" smtClean="0"/>
              <a:t>Clique para editar o texto mestre</a:t>
            </a:r>
          </a:p>
        </p:txBody>
      </p:sp>
      <p:sp>
        <p:nvSpPr>
          <p:cNvPr id="5" name="Espaço Reservado para Data 4"/>
          <p:cNvSpPr>
            <a:spLocks noGrp="1"/>
          </p:cNvSpPr>
          <p:nvPr>
            <p:ph type="dt" sz="half" idx="10"/>
          </p:nvPr>
        </p:nvSpPr>
        <p:spPr>
          <a:xfrm>
            <a:off x="457200" y="6422064"/>
            <a:ext cx="2133600" cy="365125"/>
          </a:xfrm>
        </p:spPr>
        <p:txBody>
          <a:bodyPr/>
          <a:lstStyle/>
          <a:p>
            <a:fld id="{2E9FB43B-14D4-47B9-88D8-DD40107A381A}" type="datetimeFigureOut">
              <a:rPr lang="pt-BR" smtClean="0"/>
              <a:t>18/04/2013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92F388C-E479-4FDB-98AB-2B7311FCA2E1}"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orma livre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orma livre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Espaço Reservado para Título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pt-BR" smtClean="0"/>
              <a:t>Clique para editar o título mestre</a:t>
            </a:r>
            <a:endParaRPr kumimoji="0" lang="en-US"/>
          </a:p>
        </p:txBody>
      </p:sp>
      <p:sp>
        <p:nvSpPr>
          <p:cNvPr id="30" name="Espaço Reservado para Texto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pt-BR" smtClean="0"/>
              <a:t>Clique para editar 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
        <p:nvSpPr>
          <p:cNvPr id="10" name="Espaço Reservado para Data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2E9FB43B-14D4-47B9-88D8-DD40107A381A}" type="datetimeFigureOut">
              <a:rPr lang="pt-BR" smtClean="0"/>
              <a:t>18/04/2013</a:t>
            </a:fld>
            <a:endParaRPr lang="pt-BR"/>
          </a:p>
        </p:txBody>
      </p:sp>
      <p:sp>
        <p:nvSpPr>
          <p:cNvPr id="22" name="Espaço Reservado para Rodapé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pt-BR"/>
          </a:p>
        </p:txBody>
      </p:sp>
      <p:sp>
        <p:nvSpPr>
          <p:cNvPr id="18" name="Espaço Reservado para Número de Slide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D92F388C-E479-4FDB-98AB-2B7311FCA2E1}" type="slidenum">
              <a:rPr lang="pt-BR" smtClean="0"/>
              <a:t>‹nº›</a:t>
            </a:fld>
            <a:endParaRPr lang="pt-BR"/>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39552" y="476672"/>
            <a:ext cx="7776864" cy="646331"/>
          </a:xfrm>
          <a:prstGeom prst="rect">
            <a:avLst/>
          </a:prstGeom>
        </p:spPr>
        <p:txBody>
          <a:bodyPr wrap="square">
            <a:spAutoFit/>
          </a:bodyPr>
          <a:lstStyle/>
          <a:p>
            <a:pPr algn="ctr"/>
            <a:r>
              <a:rPr lang="pt-BR" dirty="0"/>
              <a:t>INSTTUTO FEDERAL DE EDUCAÇÃO CIÊNCIA E TECNOLOGIA DE MINAS GERAIS – CAMPUS FORMIGA</a:t>
            </a:r>
          </a:p>
        </p:txBody>
      </p:sp>
      <p:sp>
        <p:nvSpPr>
          <p:cNvPr id="5" name="Retângulo 4"/>
          <p:cNvSpPr/>
          <p:nvPr/>
        </p:nvSpPr>
        <p:spPr>
          <a:xfrm>
            <a:off x="1043608" y="2276715"/>
            <a:ext cx="7056784" cy="461665"/>
          </a:xfrm>
          <a:prstGeom prst="rect">
            <a:avLst/>
          </a:prstGeom>
        </p:spPr>
        <p:txBody>
          <a:bodyPr wrap="square">
            <a:spAutoFit/>
          </a:bodyPr>
          <a:lstStyle/>
          <a:p>
            <a:pPr algn="ctr"/>
            <a:r>
              <a:rPr lang="pt-BR" sz="2400" dirty="0"/>
              <a:t>Sistema de gerenciamento de produção “</a:t>
            </a:r>
            <a:r>
              <a:rPr lang="pt-BR" sz="2400" dirty="0" err="1"/>
              <a:t>SiGPad</a:t>
            </a:r>
            <a:r>
              <a:rPr lang="pt-BR" sz="2400" dirty="0"/>
              <a:t>”</a:t>
            </a:r>
          </a:p>
        </p:txBody>
      </p:sp>
      <p:sp>
        <p:nvSpPr>
          <p:cNvPr id="7" name="Retângulo 6"/>
          <p:cNvSpPr/>
          <p:nvPr/>
        </p:nvSpPr>
        <p:spPr>
          <a:xfrm>
            <a:off x="149650" y="5949280"/>
            <a:ext cx="3846286" cy="646331"/>
          </a:xfrm>
          <a:prstGeom prst="rect">
            <a:avLst/>
          </a:prstGeom>
        </p:spPr>
        <p:txBody>
          <a:bodyPr wrap="square">
            <a:spAutoFit/>
          </a:bodyPr>
          <a:lstStyle/>
          <a:p>
            <a:r>
              <a:rPr lang="pt-BR" dirty="0" smtClean="0"/>
              <a:t>Aluno: </a:t>
            </a:r>
            <a:endParaRPr lang="pt-BR" dirty="0"/>
          </a:p>
          <a:p>
            <a:r>
              <a:rPr lang="pt-BR" dirty="0"/>
              <a:t>Marcos Vinicius de Morais</a:t>
            </a:r>
          </a:p>
        </p:txBody>
      </p:sp>
      <p:sp>
        <p:nvSpPr>
          <p:cNvPr id="8" name="Retângulo 7"/>
          <p:cNvSpPr/>
          <p:nvPr/>
        </p:nvSpPr>
        <p:spPr>
          <a:xfrm>
            <a:off x="5004048" y="5949280"/>
            <a:ext cx="3821495" cy="646331"/>
          </a:xfrm>
          <a:prstGeom prst="rect">
            <a:avLst/>
          </a:prstGeom>
        </p:spPr>
        <p:txBody>
          <a:bodyPr wrap="square">
            <a:spAutoFit/>
          </a:bodyPr>
          <a:lstStyle/>
          <a:p>
            <a:r>
              <a:rPr lang="pt-BR" dirty="0"/>
              <a:t>Orientador </a:t>
            </a:r>
            <a:r>
              <a:rPr lang="pt-BR" dirty="0" smtClean="0"/>
              <a:t>:</a:t>
            </a:r>
            <a:endParaRPr lang="pt-BR" dirty="0"/>
          </a:p>
          <a:p>
            <a:r>
              <a:rPr lang="pt-BR" dirty="0"/>
              <a:t>Mario Luiz Rodrigues Oliveira</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69830" y="2738380"/>
            <a:ext cx="4252211" cy="2832038"/>
          </a:xfrm>
          <a:prstGeom prst="rect">
            <a:avLst/>
          </a:prstGeom>
          <a:ln w="228600" cap="sq" cmpd="thickThin">
            <a:noFill/>
            <a:prstDash val="solid"/>
            <a:miter lim="800000"/>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003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a:stretch>
            <a:fillRect/>
          </a:stretch>
        </p:blipFill>
        <p:spPr>
          <a:xfrm>
            <a:off x="0" y="332656"/>
            <a:ext cx="9141621" cy="5958082"/>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07504" y="188640"/>
            <a:ext cx="8640960" cy="1246495"/>
          </a:xfrm>
          <a:prstGeom prst="rect">
            <a:avLst/>
          </a:prstGeom>
        </p:spPr>
        <p:txBody>
          <a:bodyPr wrap="square">
            <a:spAutoFit/>
          </a:bodyPr>
          <a:lstStyle/>
          <a:p>
            <a:pPr algn="just"/>
            <a:r>
              <a:rPr lang="pt-BR" sz="2500" dirty="0" smtClean="0"/>
              <a:t>	No </a:t>
            </a:r>
            <a:r>
              <a:rPr lang="pt-BR" sz="2500" dirty="0"/>
              <a:t>menu cadastro, o usuário poderá cadastrar clientes, fornecedores, usuários, produtos, matérias prima, ou adicionar tipo de unidade</a:t>
            </a:r>
            <a:r>
              <a:rPr lang="pt-BR" dirty="0"/>
              <a:t>.</a:t>
            </a:r>
          </a:p>
        </p:txBody>
      </p:sp>
      <p:pic>
        <p:nvPicPr>
          <p:cNvPr id="3" name="Imagem 2"/>
          <p:cNvPicPr/>
          <p:nvPr/>
        </p:nvPicPr>
        <p:blipFill rotWithShape="1">
          <a:blip r:embed="rId2"/>
          <a:srcRect l="20942" t="12637" r="20976" b="12898"/>
          <a:stretch/>
        </p:blipFill>
        <p:spPr>
          <a:xfrm>
            <a:off x="232229" y="1538514"/>
            <a:ext cx="6778172" cy="4905829"/>
          </a:xfrm>
          <a:prstGeom prst="rect">
            <a:avLst/>
          </a:prstGeom>
          <a:noFill/>
          <a:ln>
            <a:noFill/>
            <a:prstDash/>
          </a:ln>
        </p:spPr>
      </p:pic>
      <p:pic>
        <p:nvPicPr>
          <p:cNvPr id="4" name="Imagem 3"/>
          <p:cNvPicPr/>
          <p:nvPr/>
        </p:nvPicPr>
        <p:blipFill rotWithShape="1">
          <a:blip r:embed="rId3"/>
          <a:srcRect l="39963" t="18784" r="39846" b="20056"/>
          <a:stretch/>
        </p:blipFill>
        <p:spPr>
          <a:xfrm>
            <a:off x="7164288" y="1548904"/>
            <a:ext cx="1863599" cy="3035265"/>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859340"/>
            <a:ext cx="8640960" cy="3170099"/>
          </a:xfrm>
          <a:prstGeom prst="rect">
            <a:avLst/>
          </a:prstGeom>
        </p:spPr>
        <p:txBody>
          <a:bodyPr wrap="square">
            <a:spAutoFit/>
          </a:bodyPr>
          <a:lstStyle/>
          <a:p>
            <a:pPr marL="36576" algn="just">
              <a:spcBef>
                <a:spcPct val="20000"/>
              </a:spcBef>
              <a:buClr>
                <a:schemeClr val="accent1"/>
              </a:buClr>
              <a:buSzPct val="80000"/>
            </a:pPr>
            <a:r>
              <a:rPr lang="pt-BR" sz="2500" dirty="0" smtClean="0"/>
              <a:t>	O </a:t>
            </a:r>
            <a:r>
              <a:rPr lang="pt-BR" sz="2500" dirty="0"/>
              <a:t>menu recebimento, é a parte do sistema onde o usuário irá cadastrar suas notas fiscais de entrada, ou seja, o fornecedor irá entregar as matérias prima juntamente com uma nota fiscal contendo as mesmas quantidades recebidas, sendo que o usuário deverá cadastrar esta nota de acordo com as informações de impostos, produtos e outros dados constantes na nota fiscal, afim de abastecer o estoque de matérias prima.</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rotWithShape="1">
          <a:blip r:embed="rId2"/>
          <a:srcRect l="22044" t="10044" r="21581" b="10422"/>
          <a:stretch/>
        </p:blipFill>
        <p:spPr>
          <a:xfrm>
            <a:off x="232228" y="290944"/>
            <a:ext cx="8665029" cy="6342085"/>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2551837"/>
            <a:ext cx="8568952" cy="1631216"/>
          </a:xfrm>
          <a:prstGeom prst="rect">
            <a:avLst/>
          </a:prstGeom>
        </p:spPr>
        <p:txBody>
          <a:bodyPr wrap="square">
            <a:spAutoFit/>
          </a:bodyPr>
          <a:lstStyle/>
          <a:p>
            <a:pPr marL="36576" algn="just">
              <a:spcBef>
                <a:spcPct val="20000"/>
              </a:spcBef>
              <a:buClr>
                <a:schemeClr val="accent1"/>
              </a:buClr>
              <a:buSzPct val="80000"/>
            </a:pPr>
            <a:r>
              <a:rPr lang="pt-BR" sz="2500" dirty="0" smtClean="0"/>
              <a:t>	No </a:t>
            </a:r>
            <a:r>
              <a:rPr lang="pt-BR" sz="2500" dirty="0"/>
              <a:t>menu produção, o usuário poderá cadastrar suas receitas, que serão armazenadas no banco de dados e quando for necessário, serão utilizadas para realizar as produções de acordo com a quantidade necessária.</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rotWithShape="1">
          <a:blip r:embed="rId2"/>
          <a:srcRect l="20923" t="11808" r="20585" b="12282"/>
          <a:stretch/>
        </p:blipFill>
        <p:spPr>
          <a:xfrm>
            <a:off x="401781" y="360218"/>
            <a:ext cx="8382001" cy="6123710"/>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2551837"/>
            <a:ext cx="8568952" cy="1631216"/>
          </a:xfrm>
          <a:prstGeom prst="rect">
            <a:avLst/>
          </a:prstGeom>
        </p:spPr>
        <p:txBody>
          <a:bodyPr wrap="square">
            <a:spAutoFit/>
          </a:bodyPr>
          <a:lstStyle/>
          <a:p>
            <a:pPr marL="36576" algn="just">
              <a:spcBef>
                <a:spcPct val="20000"/>
              </a:spcBef>
              <a:buClr>
                <a:schemeClr val="accent1"/>
              </a:buClr>
              <a:buSzPct val="80000"/>
            </a:pPr>
            <a:r>
              <a:rPr lang="pt-BR" sz="2500" dirty="0" smtClean="0"/>
              <a:t>	No </a:t>
            </a:r>
            <a:r>
              <a:rPr lang="pt-BR" sz="2500" dirty="0"/>
              <a:t>mesmo menu produção, além de cadastrar receitas, o usuário poderá criar suas produções, este é o modulo principal do sistema onde será realizado a transformação de matéria prima em produto para venda.</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a:srcRect l="20553" t="14200" r="20337" b="13595"/>
          <a:stretch>
            <a:fillRect/>
          </a:stretch>
        </p:blipFill>
        <p:spPr>
          <a:xfrm>
            <a:off x="323528" y="548679"/>
            <a:ext cx="8496944" cy="5760642"/>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1997839"/>
            <a:ext cx="8496944" cy="3170099"/>
          </a:xfrm>
          <a:prstGeom prst="rect">
            <a:avLst/>
          </a:prstGeom>
        </p:spPr>
        <p:txBody>
          <a:bodyPr wrap="square">
            <a:spAutoFit/>
          </a:bodyPr>
          <a:lstStyle/>
          <a:p>
            <a:r>
              <a:rPr lang="pt-BR" sz="2500" dirty="0" smtClean="0"/>
              <a:t>	Para </a:t>
            </a:r>
            <a:r>
              <a:rPr lang="pt-BR" sz="2500" dirty="0"/>
              <a:t>realizar uma produção, primeiramente o usuário deverá </a:t>
            </a:r>
            <a:r>
              <a:rPr lang="pt-BR" sz="2500" dirty="0" err="1"/>
              <a:t>clickar</a:t>
            </a:r>
            <a:r>
              <a:rPr lang="pt-BR" sz="2500" dirty="0"/>
              <a:t> no botão criar e definir a receita a ser produzida e a quantidade a ser produzida, internamente, nesse momento, o sistema irá diminuir o estoque de matérias prima e emitir um romaneio, este que deverá ser </a:t>
            </a:r>
            <a:r>
              <a:rPr lang="pt-BR" sz="2500" dirty="0" smtClean="0"/>
              <a:t>rigorosamente </a:t>
            </a:r>
            <a:r>
              <a:rPr lang="pt-BR" sz="2500" dirty="0"/>
              <a:t>seguido pelos padeiros que saberão as </a:t>
            </a:r>
            <a:r>
              <a:rPr lang="pt-BR" sz="2500" dirty="0" smtClean="0"/>
              <a:t>quantidades </a:t>
            </a:r>
            <a:r>
              <a:rPr lang="pt-BR" sz="2500" dirty="0"/>
              <a:t>exatas de cada matéria prima para realizar a produção.</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a:srcRect l="31254" t="28399" r="30527" b="28097"/>
          <a:stretch>
            <a:fillRect/>
          </a:stretch>
        </p:blipFill>
        <p:spPr>
          <a:xfrm>
            <a:off x="0" y="1052736"/>
            <a:ext cx="4283968" cy="3380294"/>
          </a:xfrm>
          <a:prstGeom prst="rect">
            <a:avLst/>
          </a:prstGeom>
          <a:noFill/>
          <a:ln>
            <a:noFill/>
            <a:prstDash/>
          </a:ln>
        </p:spPr>
      </p:pic>
      <p:pic>
        <p:nvPicPr>
          <p:cNvPr id="3" name="Imagem 2"/>
          <p:cNvPicPr/>
          <p:nvPr/>
        </p:nvPicPr>
        <p:blipFill>
          <a:blip r:embed="rId3"/>
          <a:srcRect l="1868" t="9667" r="43437" b="37462"/>
          <a:stretch>
            <a:fillRect/>
          </a:stretch>
        </p:blipFill>
        <p:spPr>
          <a:xfrm>
            <a:off x="4283968" y="1052736"/>
            <a:ext cx="4778097" cy="3380294"/>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Definição:</a:t>
            </a:r>
            <a:endParaRPr lang="pt-BR" dirty="0"/>
          </a:p>
        </p:txBody>
      </p:sp>
      <p:sp>
        <p:nvSpPr>
          <p:cNvPr id="3" name="Espaço Reservado para Conteúdo 2"/>
          <p:cNvSpPr>
            <a:spLocks noGrp="1"/>
          </p:cNvSpPr>
          <p:nvPr>
            <p:ph idx="1"/>
          </p:nvPr>
        </p:nvSpPr>
        <p:spPr/>
        <p:txBody>
          <a:bodyPr>
            <a:normAutofit/>
          </a:bodyPr>
          <a:lstStyle/>
          <a:p>
            <a:pPr marL="36576" indent="0" algn="just">
              <a:buNone/>
            </a:pPr>
            <a:r>
              <a:rPr lang="pt-BR" sz="2500" dirty="0" smtClean="0"/>
              <a:t>	Informatização </a:t>
            </a:r>
            <a:r>
              <a:rPr lang="pt-BR" sz="2500" dirty="0"/>
              <a:t>de padarias através de um sistema que faz a </a:t>
            </a:r>
            <a:r>
              <a:rPr lang="pt-BR" sz="2500" dirty="0" smtClean="0"/>
              <a:t>gerência de produção, </a:t>
            </a:r>
            <a:r>
              <a:rPr lang="pt-BR" sz="2500" dirty="0"/>
              <a:t>transformando matéria prima em produtos, oferecendo um melhor acompanhamento no consumo de mercadorias e afinando suas produções usando uma quantidade ideal para cada receita.</a:t>
            </a:r>
          </a:p>
        </p:txBody>
      </p:sp>
    </p:spTree>
    <p:extLst>
      <p:ext uri="{BB962C8B-B14F-4D97-AF65-F5344CB8AC3E}">
        <p14:creationId xmlns:p14="http://schemas.microsoft.com/office/powerpoint/2010/main" val="24081100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07504" y="116632"/>
            <a:ext cx="8784976" cy="861774"/>
          </a:xfrm>
          <a:prstGeom prst="rect">
            <a:avLst/>
          </a:prstGeom>
        </p:spPr>
        <p:txBody>
          <a:bodyPr wrap="square">
            <a:spAutoFit/>
          </a:bodyPr>
          <a:lstStyle/>
          <a:p>
            <a:r>
              <a:rPr lang="pt-BR" sz="2500" dirty="0" smtClean="0"/>
              <a:t>	Depois </a:t>
            </a:r>
            <a:r>
              <a:rPr lang="pt-BR" sz="2500" dirty="0"/>
              <a:t>de produzido, o romaneio será entregue </a:t>
            </a:r>
            <a:r>
              <a:rPr lang="pt-BR" sz="2500" dirty="0" err="1"/>
              <a:t>eo</a:t>
            </a:r>
            <a:r>
              <a:rPr lang="pt-BR" sz="2500" dirty="0"/>
              <a:t> gerente, o qual irá digitar as quantidades conforme previsto.</a:t>
            </a:r>
          </a:p>
        </p:txBody>
      </p:sp>
      <p:pic>
        <p:nvPicPr>
          <p:cNvPr id="3" name="Imagem 2"/>
          <p:cNvPicPr/>
          <p:nvPr/>
        </p:nvPicPr>
        <p:blipFill>
          <a:blip r:embed="rId2"/>
          <a:srcRect l="30264" t="13457" r="30264" b="12993"/>
          <a:stretch>
            <a:fillRect/>
          </a:stretch>
        </p:blipFill>
        <p:spPr>
          <a:xfrm>
            <a:off x="1541659" y="976949"/>
            <a:ext cx="6120680" cy="5760642"/>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07504" y="116632"/>
            <a:ext cx="8712968" cy="1246495"/>
          </a:xfrm>
          <a:prstGeom prst="rect">
            <a:avLst/>
          </a:prstGeom>
        </p:spPr>
        <p:txBody>
          <a:bodyPr wrap="square">
            <a:spAutoFit/>
          </a:bodyPr>
          <a:lstStyle/>
          <a:p>
            <a:r>
              <a:rPr lang="pt-BR" sz="2500" dirty="0" smtClean="0"/>
              <a:t>	Após </a:t>
            </a:r>
            <a:r>
              <a:rPr lang="pt-BR" sz="2500" dirty="0"/>
              <a:t>a digitação o usuário deverá criticar a produção e verificar se as quantidades foram usadas corretamente e se a produção poderá ser atualizada</a:t>
            </a:r>
            <a:r>
              <a:rPr lang="pt-BR" dirty="0"/>
              <a:t>.</a:t>
            </a:r>
          </a:p>
        </p:txBody>
      </p:sp>
      <p:pic>
        <p:nvPicPr>
          <p:cNvPr id="3" name="Imagem 2"/>
          <p:cNvPicPr/>
          <p:nvPr/>
        </p:nvPicPr>
        <p:blipFill>
          <a:blip r:embed="rId2"/>
          <a:srcRect l="1312" t="9976" r="47560" b="32483"/>
          <a:stretch>
            <a:fillRect/>
          </a:stretch>
        </p:blipFill>
        <p:spPr>
          <a:xfrm>
            <a:off x="1212953" y="1484784"/>
            <a:ext cx="6768754" cy="5040562"/>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997839"/>
            <a:ext cx="8496944" cy="2785378"/>
          </a:xfrm>
          <a:prstGeom prst="rect">
            <a:avLst/>
          </a:prstGeom>
        </p:spPr>
        <p:txBody>
          <a:bodyPr wrap="square">
            <a:spAutoFit/>
          </a:bodyPr>
          <a:lstStyle/>
          <a:p>
            <a:r>
              <a:rPr lang="pt-BR" sz="2500" dirty="0" smtClean="0"/>
              <a:t>	Caso </a:t>
            </a:r>
            <a:r>
              <a:rPr lang="pt-BR" sz="2500" dirty="0"/>
              <a:t>as quantidades estejam conferindo, o usuário poderá atualizar a produção, onde internamente, o sistema alimentará o estoque do produto produzido, disponibilizando-o para venda.</a:t>
            </a:r>
          </a:p>
          <a:p>
            <a:r>
              <a:rPr lang="pt-BR" sz="2500" dirty="0"/>
              <a:t>Produtos que possuem estoque maior que zero, podem ser vendidos, para efetuar vendas, basta acessar o menu vendas, selecionar o cliente e os itens a serem vendidos. </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a:srcRect l="22252" t="10574" r="21865" b="9970"/>
          <a:stretch>
            <a:fillRect/>
          </a:stretch>
        </p:blipFill>
        <p:spPr>
          <a:xfrm>
            <a:off x="899592" y="332656"/>
            <a:ext cx="7344816" cy="6192688"/>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2551837"/>
            <a:ext cx="8640960" cy="2015936"/>
          </a:xfrm>
          <a:prstGeom prst="rect">
            <a:avLst/>
          </a:prstGeom>
        </p:spPr>
        <p:txBody>
          <a:bodyPr wrap="square">
            <a:spAutoFit/>
          </a:bodyPr>
          <a:lstStyle/>
          <a:p>
            <a:r>
              <a:rPr lang="pt-BR" sz="2500" dirty="0" smtClean="0"/>
              <a:t>	Ao </a:t>
            </a:r>
            <a:r>
              <a:rPr lang="pt-BR" sz="2500" dirty="0"/>
              <a:t>finalizar a venda, o usuário deverá digitar o valor recebido e será informado o valor do troco, caso exista. Finalizando a venda, o sistema irá manipular o estoque do produto e armazenar os dados da venda no banco de dados.</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p:nvPr/>
        </p:nvPicPr>
        <p:blipFill>
          <a:blip r:embed="rId2"/>
          <a:srcRect l="22421" t="10574" r="22375" b="10574"/>
          <a:stretch>
            <a:fillRect/>
          </a:stretch>
        </p:blipFill>
        <p:spPr>
          <a:xfrm>
            <a:off x="683567" y="391344"/>
            <a:ext cx="7776866" cy="6134000"/>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79511" y="260648"/>
            <a:ext cx="5493812" cy="477054"/>
          </a:xfrm>
          <a:prstGeom prst="rect">
            <a:avLst/>
          </a:prstGeom>
        </p:spPr>
        <p:txBody>
          <a:bodyPr wrap="none">
            <a:spAutoFit/>
          </a:bodyPr>
          <a:lstStyle/>
          <a:p>
            <a:r>
              <a:rPr lang="pt-BR" sz="2500" dirty="0"/>
              <a:t>Relatório de receitas e componentes:</a:t>
            </a:r>
          </a:p>
        </p:txBody>
      </p:sp>
      <p:pic>
        <p:nvPicPr>
          <p:cNvPr id="3" name="Imagem 2"/>
          <p:cNvPicPr/>
          <p:nvPr/>
        </p:nvPicPr>
        <p:blipFill>
          <a:blip r:embed="rId2"/>
          <a:srcRect l="2208" t="11481" r="44626" b="12084"/>
          <a:stretch>
            <a:fillRect/>
          </a:stretch>
        </p:blipFill>
        <p:spPr>
          <a:xfrm>
            <a:off x="1115616" y="836712"/>
            <a:ext cx="7056786" cy="5616624"/>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358" y="192842"/>
            <a:ext cx="4981172"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66713" algn="l" defTabSz="914400" rtl="0" eaLnBrk="1" fontAlgn="base" latinLnBrk="0" hangingPunct="1">
              <a:lnSpc>
                <a:spcPct val="100000"/>
              </a:lnSpc>
              <a:spcBef>
                <a:spcPct val="0"/>
              </a:spcBef>
              <a:spcAft>
                <a:spcPct val="0"/>
              </a:spcAft>
              <a:buClrTx/>
              <a:buSzTx/>
              <a:buFontTx/>
              <a:buNone/>
              <a:tabLst/>
            </a:pPr>
            <a:r>
              <a:rPr lang="pt-BR" sz="2500" dirty="0"/>
              <a:t>Relatório estoque de </a:t>
            </a:r>
            <a:r>
              <a:rPr lang="pt-BR" sz="2500" dirty="0" smtClean="0"/>
              <a:t>produtos:</a:t>
            </a:r>
            <a:endParaRPr kumimoji="0" lang="pt-BR" sz="800" b="0" i="0" u="none" strike="noStrike" cap="none" normalizeH="0" baseline="0" dirty="0" smtClean="0">
              <a:ln>
                <a:noFill/>
              </a:ln>
              <a:solidFill>
                <a:schemeClr val="tx1"/>
              </a:solidFill>
              <a:effectLst/>
              <a:latin typeface="Arial" pitchFamily="34" charset="0"/>
              <a:cs typeface="Arial" pitchFamily="34" charset="0"/>
            </a:endParaRPr>
          </a:p>
          <a:p>
            <a:pPr marL="0" marR="0" lvl="0" indent="366713"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Imagem 15"/>
          <p:cNvPicPr>
            <a:picLocks noChangeAspect="1" noChangeArrowheads="1"/>
          </p:cNvPicPr>
          <p:nvPr/>
        </p:nvPicPr>
        <p:blipFill>
          <a:blip r:embed="rId2">
            <a:extLst>
              <a:ext uri="{28A0092B-C50C-407E-A947-70E740481C1C}">
                <a14:useLocalDpi xmlns:a14="http://schemas.microsoft.com/office/drawing/2010/main" val="0"/>
              </a:ext>
            </a:extLst>
          </a:blip>
          <a:srcRect l="1868" t="9666" r="42418" b="9666"/>
          <a:stretch>
            <a:fillRect/>
          </a:stretch>
        </p:blipFill>
        <p:spPr bwMode="auto">
          <a:xfrm>
            <a:off x="539552" y="774277"/>
            <a:ext cx="7632848" cy="58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203170"/>
            <a:ext cx="5344733" cy="477054"/>
          </a:xfrm>
          <a:prstGeom prst="rect">
            <a:avLst/>
          </a:prstGeom>
        </p:spPr>
        <p:txBody>
          <a:bodyPr wrap="none">
            <a:spAutoFit/>
          </a:bodyPr>
          <a:lstStyle/>
          <a:p>
            <a:r>
              <a:rPr lang="pt-BR" sz="2500" dirty="0"/>
              <a:t>Relatório estoque de matéria </a:t>
            </a:r>
            <a:r>
              <a:rPr lang="pt-BR" sz="2500" dirty="0" smtClean="0"/>
              <a:t>prima:</a:t>
            </a:r>
            <a:endParaRPr lang="pt-BR" dirty="0"/>
          </a:p>
        </p:txBody>
      </p:sp>
      <p:pic>
        <p:nvPicPr>
          <p:cNvPr id="3" name="Imagem 2"/>
          <p:cNvPicPr/>
          <p:nvPr/>
        </p:nvPicPr>
        <p:blipFill>
          <a:blip r:embed="rId2"/>
          <a:srcRect l="1699" t="9970" r="42588" b="8459"/>
          <a:stretch>
            <a:fillRect/>
          </a:stretch>
        </p:blipFill>
        <p:spPr>
          <a:xfrm>
            <a:off x="755576" y="708499"/>
            <a:ext cx="7200802" cy="5760640"/>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332656"/>
            <a:ext cx="4442178" cy="477054"/>
          </a:xfrm>
          <a:prstGeom prst="rect">
            <a:avLst/>
          </a:prstGeom>
        </p:spPr>
        <p:txBody>
          <a:bodyPr wrap="none">
            <a:spAutoFit/>
          </a:bodyPr>
          <a:lstStyle/>
          <a:p>
            <a:r>
              <a:rPr lang="pt-BR" sz="2500" dirty="0"/>
              <a:t>Relatório Vendas por período:</a:t>
            </a:r>
          </a:p>
        </p:txBody>
      </p:sp>
      <p:pic>
        <p:nvPicPr>
          <p:cNvPr id="3" name="Imagem 2"/>
          <p:cNvPicPr/>
          <p:nvPr/>
        </p:nvPicPr>
        <p:blipFill>
          <a:blip r:embed="rId2"/>
          <a:srcRect l="2038" t="9063" r="41739" b="9063"/>
          <a:stretch>
            <a:fillRect/>
          </a:stretch>
        </p:blipFill>
        <p:spPr>
          <a:xfrm>
            <a:off x="539552" y="819194"/>
            <a:ext cx="7776864" cy="5799106"/>
          </a:xfrm>
          <a:prstGeom prst="rect">
            <a:avLst/>
          </a:prstGeom>
          <a:noFill/>
          <a:ln>
            <a:noFill/>
            <a:prstDash/>
          </a:ln>
        </p:spPr>
      </p:pic>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Justificativa</a:t>
            </a:r>
            <a:endParaRPr lang="pt-BR" dirty="0"/>
          </a:p>
        </p:txBody>
      </p:sp>
      <p:sp>
        <p:nvSpPr>
          <p:cNvPr id="3" name="Espaço Reservado para Conteúdo 2"/>
          <p:cNvSpPr>
            <a:spLocks noGrp="1"/>
          </p:cNvSpPr>
          <p:nvPr>
            <p:ph idx="1"/>
          </p:nvPr>
        </p:nvSpPr>
        <p:spPr>
          <a:xfrm>
            <a:off x="395536" y="1434952"/>
            <a:ext cx="8507288" cy="5400600"/>
          </a:xfrm>
        </p:spPr>
        <p:txBody>
          <a:bodyPr>
            <a:normAutofit fontScale="85000" lnSpcReduction="20000"/>
          </a:bodyPr>
          <a:lstStyle/>
          <a:p>
            <a:pPr marL="36576" indent="0" algn="just">
              <a:buNone/>
            </a:pPr>
            <a:r>
              <a:rPr lang="pt-BR" sz="2900" dirty="0" smtClean="0"/>
              <a:t>	A grande maioria das empresas que trabalham com venda de produtos produzidos, como padarias, sofre por não ter um controle de estoque adequado. Os gerentes da maioria desse tipo de empresa não controlam as movimentações em seu estoque, o gasto de matéria prima em cada receita, e a quantidade que vendem, dados como custo para produzir determinadas receitas, além de quantidade de material usado para fabricá-la também não é monitorado. Esse sistema faz o controle de matéria prima, transformando-o em produto produzido, realizando também, as movimentações no estoque de acordo com a produção ou a cada venda dos produtos após sua fabricação. O sistema será aplicado na padaria Sabor e Arte localizada na rua Alfa, 260, bairro Vila </a:t>
            </a:r>
            <a:r>
              <a:rPr lang="pt-BR" sz="2900" dirty="0" err="1" smtClean="0"/>
              <a:t>Nirmatele</a:t>
            </a:r>
            <a:r>
              <a:rPr lang="pt-BR" sz="2900" dirty="0" smtClean="0"/>
              <a:t>, Formiga MG, com o objetivo de gerenciar a produção da empresa.</a:t>
            </a:r>
            <a:endParaRPr lang="pt-BR" sz="2900" dirty="0"/>
          </a:p>
          <a:p>
            <a:pPr marL="36576" indent="0">
              <a:buNone/>
            </a:pPr>
            <a:endParaRPr lang="pt-BR" dirty="0"/>
          </a:p>
        </p:txBody>
      </p:sp>
    </p:spTree>
    <p:extLst>
      <p:ext uri="{BB962C8B-B14F-4D97-AF65-F5344CB8AC3E}">
        <p14:creationId xmlns:p14="http://schemas.microsoft.com/office/powerpoint/2010/main" val="3387955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uso Gerenciar </a:t>
            </a:r>
            <a:r>
              <a:rPr lang="pt-BR" b="1" dirty="0" smtClean="0"/>
              <a:t>Usuários</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CS01</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tem como objetivo cadastrar usuários, visualizar e fazer atualizações  e modificações  no cadastro. </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usuário deve ter todos os seu dados  necessários para o cadastro .</a:t>
            </a:r>
          </a:p>
        </p:txBody>
      </p:sp>
    </p:spTree>
    <p:extLst>
      <p:ext uri="{BB962C8B-B14F-4D97-AF65-F5344CB8AC3E}">
        <p14:creationId xmlns:p14="http://schemas.microsoft.com/office/powerpoint/2010/main" val="3754956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pede  os  dados do novo usuário</a:t>
            </a:r>
            <a:r>
              <a:rPr lang="pt-BR" dirty="0" smtClean="0"/>
              <a:t>.</a:t>
            </a:r>
            <a:endParaRPr lang="pt-BR" dirty="0"/>
          </a:p>
          <a:p>
            <a:r>
              <a:rPr lang="pt-BR" dirty="0"/>
              <a:t>2- O usuário informa seus dados (Nome, </a:t>
            </a:r>
            <a:r>
              <a:rPr lang="pt-BR" dirty="0" err="1"/>
              <a:t>Cpf</a:t>
            </a:r>
            <a:r>
              <a:rPr lang="pt-BR" dirty="0"/>
              <a:t> , </a:t>
            </a:r>
            <a:r>
              <a:rPr lang="pt-BR" dirty="0" err="1"/>
              <a:t>Rg</a:t>
            </a:r>
            <a:r>
              <a:rPr lang="pt-BR" dirty="0"/>
              <a:t> ,Telefone , Rua ,Bairro, Cidade ,Estado , </a:t>
            </a:r>
            <a:r>
              <a:rPr lang="pt-BR" dirty="0" err="1"/>
              <a:t>Cep</a:t>
            </a:r>
            <a:r>
              <a:rPr lang="pt-BR" dirty="0"/>
              <a:t>, e-mail ). </a:t>
            </a:r>
          </a:p>
          <a:p>
            <a:r>
              <a:rPr lang="pt-BR" dirty="0"/>
              <a:t>3- O usuário cadastra uma senha pessoal</a:t>
            </a:r>
            <a:r>
              <a:rPr lang="pt-BR" dirty="0" smtClean="0"/>
              <a:t>.</a:t>
            </a:r>
          </a:p>
          <a:p>
            <a:r>
              <a:rPr lang="pt-BR" dirty="0" smtClean="0"/>
              <a:t>4- O </a:t>
            </a:r>
            <a:r>
              <a:rPr lang="pt-BR" dirty="0"/>
              <a:t>administrador finaliza o cadastro.</a:t>
            </a:r>
          </a:p>
          <a:p>
            <a:r>
              <a:rPr lang="pt-BR" dirty="0"/>
              <a:t>5- O administrador poderá visualizar seus usuários por: todos os usuários, código ou nome.</a:t>
            </a:r>
          </a:p>
          <a:p>
            <a:r>
              <a:rPr lang="pt-BR" dirty="0"/>
              <a:t>6- O administrador poderá atualizar ou modificar o cadastro quando necessário. </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2595591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lgn="just">
              <a:buClr>
                <a:schemeClr val="accent1"/>
              </a:buClr>
              <a:buSzPct val="80000"/>
              <a:buNone/>
            </a:pPr>
            <a:r>
              <a:rPr lang="pt-BR" b="1" dirty="0"/>
              <a:t>Caso de </a:t>
            </a:r>
            <a:r>
              <a:rPr lang="pt-BR" b="1" dirty="0" smtClean="0"/>
              <a:t>uso Gerenciar Fornecedor</a:t>
            </a:r>
          </a:p>
          <a:p>
            <a:pPr marL="36576" lvl="2" indent="0">
              <a:buClr>
                <a:schemeClr val="accent1"/>
              </a:buClr>
              <a:buSzPct val="80000"/>
              <a:buNone/>
            </a:pPr>
            <a:endParaRPr lang="pt-BR" b="1" dirty="0" smtClean="0"/>
          </a:p>
          <a:p>
            <a:pPr marL="36576" lvl="2" indent="0" algn="just">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CS02</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t>O administrador tem como objetivo cadastrar fornecedor, visualizar e fazer atualizações  e modificações  no cadastro. </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t>O fornecedor deve ter todos os seus dados necessários para o cadastro.</a:t>
            </a:r>
          </a:p>
        </p:txBody>
      </p:sp>
    </p:spTree>
    <p:extLst>
      <p:ext uri="{BB962C8B-B14F-4D97-AF65-F5344CB8AC3E}">
        <p14:creationId xmlns:p14="http://schemas.microsoft.com/office/powerpoint/2010/main" val="3741260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pede os dados do fornecedor.</a:t>
            </a:r>
          </a:p>
          <a:p>
            <a:r>
              <a:rPr lang="pt-BR" dirty="0"/>
              <a:t>2- O fornecedor informa seus dados (Razão Social, CNPJ, Insc. Estadual, Telefone, Rua, Bairro, Cidade, Estado, CEP, e-mail ). </a:t>
            </a:r>
          </a:p>
          <a:p>
            <a:r>
              <a:rPr lang="pt-BR" dirty="0"/>
              <a:t>3- O administrador finaliza o cadastro.</a:t>
            </a:r>
          </a:p>
          <a:p>
            <a:r>
              <a:rPr lang="pt-BR" dirty="0"/>
              <a:t>4- O administrador poderá visualizar seus fornecedores por: todos os fornecedores, código ou Razão Social.</a:t>
            </a:r>
          </a:p>
          <a:p>
            <a:r>
              <a:rPr lang="pt-BR" dirty="0"/>
              <a:t>5- O administrador poderá atualizar ou modificar o cadastro  quando  necessário. </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999119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Gerenciar	Clientes</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CS03</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tem como objetivo cadastrar cliente  ,visualizar e fazer atualizações  e modificações  no cadastro. </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cliente deve ter todos os seu dados  necessários para o cadastro .</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pede  os  dados do cliente.</a:t>
            </a:r>
          </a:p>
          <a:p>
            <a:r>
              <a:rPr lang="pt-BR" dirty="0"/>
              <a:t>2- O cliente informa seus dados (Nome, </a:t>
            </a:r>
            <a:r>
              <a:rPr lang="pt-BR" dirty="0" err="1"/>
              <a:t>Cpf</a:t>
            </a:r>
            <a:r>
              <a:rPr lang="pt-BR" dirty="0"/>
              <a:t> , </a:t>
            </a:r>
            <a:r>
              <a:rPr lang="pt-BR" dirty="0" err="1"/>
              <a:t>Rg</a:t>
            </a:r>
            <a:r>
              <a:rPr lang="pt-BR" dirty="0"/>
              <a:t> ,Telefone , Rua ,Bairro, Cidade ,Estado , </a:t>
            </a:r>
            <a:r>
              <a:rPr lang="pt-BR" dirty="0" err="1"/>
              <a:t>Cep</a:t>
            </a:r>
            <a:r>
              <a:rPr lang="pt-BR" dirty="0"/>
              <a:t>, e-mail ). </a:t>
            </a:r>
          </a:p>
          <a:p>
            <a:r>
              <a:rPr lang="pt-BR" dirty="0"/>
              <a:t>3- O administrador finaliza o cadastro.</a:t>
            </a:r>
          </a:p>
          <a:p>
            <a:r>
              <a:rPr lang="pt-BR" dirty="0"/>
              <a:t>4- O administrador poderá visualizar seus clientes por : todos os </a:t>
            </a:r>
            <a:r>
              <a:rPr lang="pt-BR" dirty="0" smtClean="0"/>
              <a:t>clientes, código </a:t>
            </a:r>
            <a:r>
              <a:rPr lang="pt-BR" dirty="0"/>
              <a:t>ou nome.</a:t>
            </a:r>
          </a:p>
          <a:p>
            <a:r>
              <a:rPr lang="pt-BR" dirty="0"/>
              <a:t>5- O administrador poderá atualizar ou  modificar o cadastro  quando  necessário. </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Gerenciar Produtos</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endParaRPr lang="pt-BR" sz="1800" dirty="0" smtClean="0"/>
          </a:p>
          <a:p>
            <a:pPr marL="36576" indent="0">
              <a:buNone/>
            </a:pPr>
            <a:endParaRPr lang="pt-BR" sz="1800" dirty="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CS04</a:t>
            </a:r>
            <a:endParaRPr lang="pt-BR" dirty="0"/>
          </a:p>
        </p:txBody>
      </p:sp>
      <p:sp>
        <p:nvSpPr>
          <p:cNvPr id="10" name="Retângulo de cantos arredondados 9"/>
          <p:cNvSpPr/>
          <p:nvPr/>
        </p:nvSpPr>
        <p:spPr>
          <a:xfrm>
            <a:off x="539552" y="2492896"/>
            <a:ext cx="784887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pretende produzir uma nova receita que não está cadastrada no sistema, o administrador inicia o modulo gerenciar produtos, o administrador informa seu código, descrição,  valor de venda, então o administrador confirma a operação. </a:t>
            </a:r>
          </a:p>
        </p:txBody>
      </p:sp>
      <p:sp>
        <p:nvSpPr>
          <p:cNvPr id="11" name="Retângulo de cantos arredondados 10"/>
          <p:cNvSpPr/>
          <p:nvPr/>
        </p:nvSpPr>
        <p:spPr>
          <a:xfrm>
            <a:off x="539552" y="4221088"/>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5157192"/>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p>
          <a:p>
            <a:pPr marL="36576" lvl="2" indent="0">
              <a:buClr>
                <a:schemeClr val="accent1"/>
              </a:buClr>
              <a:buSzPct val="80000"/>
              <a:buNone/>
            </a:pP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smtClean="0"/>
              <a:t>1 - O </a:t>
            </a:r>
            <a:r>
              <a:rPr lang="pt-BR" dirty="0"/>
              <a:t>administrador inicia o modulo gerenciar produtos</a:t>
            </a:r>
          </a:p>
          <a:p>
            <a:pPr lvl="0"/>
            <a:r>
              <a:rPr lang="pt-BR" dirty="0" smtClean="0"/>
              <a:t>2 - O </a:t>
            </a:r>
            <a:r>
              <a:rPr lang="pt-BR" dirty="0"/>
              <a:t>administrador informa a descrição do produto</a:t>
            </a:r>
          </a:p>
          <a:p>
            <a:pPr lvl="0"/>
            <a:r>
              <a:rPr lang="pt-BR" dirty="0" smtClean="0"/>
              <a:t>3 - O </a:t>
            </a:r>
            <a:r>
              <a:rPr lang="pt-BR" dirty="0"/>
              <a:t>administrador informa o tipo de embalagens (UND, KG, PDÇ)</a:t>
            </a:r>
          </a:p>
          <a:p>
            <a:pPr lvl="0"/>
            <a:r>
              <a:rPr lang="pt-BR" dirty="0" smtClean="0"/>
              <a:t>4 - O </a:t>
            </a:r>
            <a:r>
              <a:rPr lang="pt-BR" dirty="0"/>
              <a:t>administrador informa o valor de venda do produto</a:t>
            </a:r>
          </a:p>
          <a:p>
            <a:pPr lvl="0"/>
            <a:r>
              <a:rPr lang="pt-BR" dirty="0" smtClean="0"/>
              <a:t>5 - O </a:t>
            </a:r>
            <a:r>
              <a:rPr lang="pt-BR" dirty="0"/>
              <a:t>administrador confirma o cadastro</a:t>
            </a:r>
          </a:p>
          <a:p>
            <a:r>
              <a:rPr lang="pt-BR" dirty="0" smtClean="0"/>
              <a:t>6 - O </a:t>
            </a:r>
            <a:r>
              <a:rPr lang="pt-BR" dirty="0"/>
              <a:t>caso de uso é encerrado</a:t>
            </a:r>
          </a:p>
        </p:txBody>
      </p:sp>
      <p:sp>
        <p:nvSpPr>
          <p:cNvPr id="8" name="Retângulo de cantos arredondados 7"/>
          <p:cNvSpPr/>
          <p:nvPr/>
        </p:nvSpPr>
        <p:spPr>
          <a:xfrm>
            <a:off x="539552" y="3645024"/>
            <a:ext cx="78488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a:t>O administrador consulta se o produto realmente não esta cadastrada.</a:t>
            </a:r>
          </a:p>
          <a:p>
            <a:pPr lvl="0"/>
            <a:r>
              <a:rPr lang="pt-BR" dirty="0"/>
              <a:t>Caso o produto esteja cadastrado, ele não poderá ser cadastrado novamente.</a:t>
            </a:r>
          </a:p>
        </p:txBody>
      </p:sp>
      <p:sp>
        <p:nvSpPr>
          <p:cNvPr id="9" name="Retângulo de cantos arredondados 8"/>
          <p:cNvSpPr/>
          <p:nvPr/>
        </p:nvSpPr>
        <p:spPr>
          <a:xfrm>
            <a:off x="539552" y="4948517"/>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956629"/>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Gerenciar Matéria Prima</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CS05</a:t>
            </a:r>
            <a:endParaRPr lang="pt-BR" dirty="0"/>
          </a:p>
        </p:txBody>
      </p:sp>
      <p:sp>
        <p:nvSpPr>
          <p:cNvPr id="10" name="Retângulo de cantos arredondados 9"/>
          <p:cNvSpPr/>
          <p:nvPr/>
        </p:nvSpPr>
        <p:spPr>
          <a:xfrm>
            <a:off x="539552" y="2492896"/>
            <a:ext cx="784887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compra uma matéria prima que não está cadastrada no sistema, o administrador inicia o modulo gerenciar matéria prima, o administrador informa seu </a:t>
            </a:r>
            <a:r>
              <a:rPr lang="pt-BR" dirty="0" smtClean="0"/>
              <a:t>código, </a:t>
            </a:r>
            <a:r>
              <a:rPr lang="pt-BR" dirty="0"/>
              <a:t>descrição, fornecedor principal, valor de venda, então o administrador confirma a operação</a:t>
            </a:r>
            <a:r>
              <a:rPr lang="pt-BR" dirty="0" smtClean="0"/>
              <a:t>.</a:t>
            </a:r>
            <a:endParaRPr lang="pt-BR" dirty="0"/>
          </a:p>
        </p:txBody>
      </p:sp>
      <p:sp>
        <p:nvSpPr>
          <p:cNvPr id="11" name="Retângulo de cantos arredondados 10"/>
          <p:cNvSpPr/>
          <p:nvPr/>
        </p:nvSpPr>
        <p:spPr>
          <a:xfrm>
            <a:off x="539552" y="4221088"/>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5157192"/>
            <a:ext cx="784887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Deve ser consultado o código de barras da mercadoria se realmente ele não está cadastrado no sistema. O código de barras é único, ele é o identificador de produtos.</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39552" y="764704"/>
            <a:ext cx="7848872" cy="2088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smtClean="0"/>
              <a:t>1 - O </a:t>
            </a:r>
            <a:r>
              <a:rPr lang="pt-BR" dirty="0"/>
              <a:t>administrador inicia o modulo gerenciar matéria prima</a:t>
            </a:r>
          </a:p>
          <a:p>
            <a:pPr lvl="0"/>
            <a:r>
              <a:rPr lang="pt-BR" dirty="0" smtClean="0"/>
              <a:t>2 - O </a:t>
            </a:r>
            <a:r>
              <a:rPr lang="pt-BR" dirty="0"/>
              <a:t>administrador informa a descrição da matéria prima</a:t>
            </a:r>
          </a:p>
          <a:p>
            <a:pPr lvl="0"/>
            <a:r>
              <a:rPr lang="pt-BR" dirty="0" smtClean="0"/>
              <a:t>3 - O </a:t>
            </a:r>
            <a:r>
              <a:rPr lang="pt-BR" dirty="0"/>
              <a:t>administrador informa o tipo de embalagens (UND, CX 10, KG,LT)</a:t>
            </a:r>
          </a:p>
          <a:p>
            <a:pPr lvl="0"/>
            <a:r>
              <a:rPr lang="pt-BR" dirty="0" smtClean="0"/>
              <a:t>4 - O </a:t>
            </a:r>
            <a:r>
              <a:rPr lang="pt-BR" dirty="0"/>
              <a:t>administrador informa o fornecedor da matéria prima</a:t>
            </a:r>
          </a:p>
          <a:p>
            <a:pPr lvl="0"/>
            <a:r>
              <a:rPr lang="pt-BR" dirty="0" smtClean="0"/>
              <a:t>5 - O </a:t>
            </a:r>
            <a:r>
              <a:rPr lang="pt-BR" dirty="0"/>
              <a:t>administrador informa o valor de venda da matéria prima</a:t>
            </a:r>
          </a:p>
          <a:p>
            <a:pPr lvl="0"/>
            <a:r>
              <a:rPr lang="pt-BR" dirty="0" smtClean="0"/>
              <a:t>6 - O </a:t>
            </a:r>
            <a:r>
              <a:rPr lang="pt-BR" dirty="0"/>
              <a:t>administrador confirma o cadastro</a:t>
            </a:r>
          </a:p>
          <a:p>
            <a:r>
              <a:rPr lang="pt-BR" dirty="0" smtClean="0"/>
              <a:t>7 - O </a:t>
            </a:r>
            <a:r>
              <a:rPr lang="pt-BR" dirty="0"/>
              <a:t>caso de uso é encerrado</a:t>
            </a:r>
          </a:p>
        </p:txBody>
      </p:sp>
      <p:sp>
        <p:nvSpPr>
          <p:cNvPr id="8" name="Retângulo de cantos arredondados 7"/>
          <p:cNvSpPr/>
          <p:nvPr/>
        </p:nvSpPr>
        <p:spPr>
          <a:xfrm>
            <a:off x="539552" y="3345317"/>
            <a:ext cx="7848872"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smtClean="0"/>
              <a:t>1 - O </a:t>
            </a:r>
            <a:r>
              <a:rPr lang="pt-BR" dirty="0"/>
              <a:t>administrador consulta se a matéria prima realmente não esta cadastrada.</a:t>
            </a:r>
          </a:p>
          <a:p>
            <a:pPr lvl="0"/>
            <a:r>
              <a:rPr lang="pt-BR" dirty="0" smtClean="0"/>
              <a:t>2 - Caso </a:t>
            </a:r>
            <a:r>
              <a:rPr lang="pt-BR" dirty="0"/>
              <a:t>a </a:t>
            </a:r>
            <a:r>
              <a:rPr lang="x-none"/>
              <a:t>matéria prima</a:t>
            </a:r>
            <a:r>
              <a:rPr lang="pt-BR" dirty="0"/>
              <a:t> esteja cadastrada, ela não poderá ser cadastrada novamente.</a:t>
            </a:r>
          </a:p>
        </p:txBody>
      </p:sp>
      <p:sp>
        <p:nvSpPr>
          <p:cNvPr id="9" name="Retângulo de cantos arredondados 8"/>
          <p:cNvSpPr/>
          <p:nvPr/>
        </p:nvSpPr>
        <p:spPr>
          <a:xfrm>
            <a:off x="539552" y="4941168"/>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949280"/>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Projeto</a:t>
            </a:r>
            <a:endParaRPr lang="pt-BR" dirty="0"/>
          </a:p>
        </p:txBody>
      </p:sp>
      <p:sp>
        <p:nvSpPr>
          <p:cNvPr id="3" name="Espaço Reservado para Conteúdo 2"/>
          <p:cNvSpPr>
            <a:spLocks noGrp="1"/>
          </p:cNvSpPr>
          <p:nvPr>
            <p:ph idx="1"/>
          </p:nvPr>
        </p:nvSpPr>
        <p:spPr>
          <a:xfrm>
            <a:off x="457200" y="1484784"/>
            <a:ext cx="8363272" cy="4968552"/>
          </a:xfrm>
        </p:spPr>
        <p:txBody>
          <a:bodyPr>
            <a:noAutofit/>
          </a:bodyPr>
          <a:lstStyle/>
          <a:p>
            <a:pPr marL="36576" indent="0" algn="just">
              <a:buNone/>
            </a:pPr>
            <a:r>
              <a:rPr lang="pt-BR" sz="2500" dirty="0"/>
              <a:t>O programa contará com 13 tabelas sendo: fornecedor, cliente, usuário, entrada, </a:t>
            </a:r>
            <a:r>
              <a:rPr lang="pt-BR" sz="2500" dirty="0" err="1"/>
              <a:t>entrada_matPrima</a:t>
            </a:r>
            <a:r>
              <a:rPr lang="pt-BR" sz="2500" dirty="0"/>
              <a:t>, </a:t>
            </a:r>
            <a:r>
              <a:rPr lang="pt-BR" sz="2500" dirty="0" err="1"/>
              <a:t>matPrima</a:t>
            </a:r>
            <a:r>
              <a:rPr lang="pt-BR" sz="2500" dirty="0"/>
              <a:t>, receita, </a:t>
            </a:r>
            <a:r>
              <a:rPr lang="pt-BR" sz="2500" dirty="0" err="1"/>
              <a:t>matPrima_receita</a:t>
            </a:r>
            <a:r>
              <a:rPr lang="pt-BR" sz="2500" dirty="0"/>
              <a:t>, produto, </a:t>
            </a:r>
            <a:r>
              <a:rPr lang="pt-BR" sz="2500" dirty="0" err="1"/>
              <a:t>produto_Venda</a:t>
            </a:r>
            <a:r>
              <a:rPr lang="pt-BR" sz="2500" dirty="0"/>
              <a:t>, venda, histórico, unidade.</a:t>
            </a:r>
          </a:p>
          <a:p>
            <a:pPr marL="36576" indent="0" algn="just">
              <a:buNone/>
            </a:pPr>
            <a:r>
              <a:rPr lang="pt-BR" sz="2500" dirty="0"/>
              <a:t>	Em funcionamento, o gestor realizará a compra da matéria prima de um determinado fornecedor previamente cadastrado no sistema. Ao entregar as mercadorias, o gestor receberá também uma nota fiscal referente sua compra, esta que deverá ser lançada no sistema, onde, ao confirmar a entrada da nota fiscal, o sistema abastecerá o estoque de cada produto registrado no sistema, sendo a mesma quantidade </a:t>
            </a:r>
            <a:r>
              <a:rPr lang="pt-BR" sz="2500" dirty="0" smtClean="0"/>
              <a:t>recebida.</a:t>
            </a:r>
            <a:endParaRPr lang="pt-BR" sz="2500" dirty="0"/>
          </a:p>
        </p:txBody>
      </p:sp>
    </p:spTree>
    <p:extLst>
      <p:ext uri="{BB962C8B-B14F-4D97-AF65-F5344CB8AC3E}">
        <p14:creationId xmlns:p14="http://schemas.microsoft.com/office/powerpoint/2010/main" val="2697684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Gerenciar Receitas</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CS06</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informa a qual produto esta receita será associada, e as matérias primas usadas na produção e suas referidas quantidades.</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As matérias prima devem estar cadastradas.</a:t>
            </a:r>
          </a:p>
          <a:p>
            <a:r>
              <a:rPr lang="pt-BR" dirty="0"/>
              <a:t>Os produtos devem estar cadastrados.</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informa a qual produto a receita será associada</a:t>
            </a:r>
          </a:p>
          <a:p>
            <a:r>
              <a:rPr lang="pt-BR" dirty="0"/>
              <a:t>2-O administrador informa as matérias prima e suas quantidades.</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Criar Produção</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CS07</a:t>
            </a:r>
            <a:endParaRPr lang="pt-BR" dirty="0"/>
          </a:p>
        </p:txBody>
      </p:sp>
      <p:sp>
        <p:nvSpPr>
          <p:cNvPr id="10" name="Retângulo de cantos arredondados 9"/>
          <p:cNvSpPr/>
          <p:nvPr/>
        </p:nvSpPr>
        <p:spPr>
          <a:xfrm>
            <a:off x="539552" y="2492896"/>
            <a:ext cx="784887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Depois de cadastrado os itens no sistema, e cadastrado as receitas, o administrador poderá criar a produção, ou seja, ele irá transformar a matéria prima em produtos.</a:t>
            </a:r>
          </a:p>
        </p:txBody>
      </p:sp>
      <p:sp>
        <p:nvSpPr>
          <p:cNvPr id="11" name="Retângulo de cantos arredondados 10"/>
          <p:cNvSpPr/>
          <p:nvPr/>
        </p:nvSpPr>
        <p:spPr>
          <a:xfrm>
            <a:off x="539552" y="4221088"/>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5157192"/>
            <a:ext cx="7848872" cy="1440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Os produtos devem estar cadastrados.</a:t>
            </a:r>
          </a:p>
          <a:p>
            <a:r>
              <a:rPr lang="pt-BR" dirty="0"/>
              <a:t>As receitas devem estar cadastradas.</a:t>
            </a:r>
          </a:p>
          <a:p>
            <a:r>
              <a:rPr lang="pt-BR" dirty="0"/>
              <a:t>As matérias prima devem estar cadastradas.</a:t>
            </a:r>
          </a:p>
          <a:p>
            <a:r>
              <a:rPr lang="pt-BR" dirty="0"/>
              <a:t>As matérias prima devem ter estoque suficiente para a quantidade solicitada.</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p>
          <a:p>
            <a:pPr marL="36576" lvl="2" indent="0">
              <a:buClr>
                <a:schemeClr val="accent1"/>
              </a:buClr>
              <a:buSzPct val="80000"/>
              <a:buNone/>
            </a:pPr>
            <a:endParaRPr lang="pt-BR" sz="1800" dirty="0"/>
          </a:p>
          <a:p>
            <a:pPr marL="36576" lvl="2" indent="0">
              <a:buClr>
                <a:schemeClr val="accent1"/>
              </a:buClr>
              <a:buSzPct val="80000"/>
              <a:buNone/>
            </a:pP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16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usuário informa qual receita irá produzir.</a:t>
            </a:r>
          </a:p>
          <a:p>
            <a:r>
              <a:rPr lang="pt-BR" dirty="0"/>
              <a:t>2-O usuário informa a quantidade que será produzida.</a:t>
            </a:r>
          </a:p>
          <a:p>
            <a:r>
              <a:rPr lang="pt-BR" dirty="0"/>
              <a:t>3-O sistema irá retirar do estoque de matéria prima, a quantidade usada na produção.</a:t>
            </a:r>
          </a:p>
          <a:p>
            <a:r>
              <a:rPr lang="pt-BR" dirty="0"/>
              <a:t>4-O sistema alimentará o estoque de produtos para venda.</a:t>
            </a:r>
          </a:p>
          <a:p>
            <a:r>
              <a:rPr lang="pt-BR" dirty="0"/>
              <a:t>5– O usuário informa a quantidade real de cada matéria prima que foi usada.</a:t>
            </a:r>
          </a:p>
          <a:p>
            <a:r>
              <a:rPr lang="pt-BR" dirty="0"/>
              <a:t>6 – O caso de uso é encerrado</a:t>
            </a:r>
          </a:p>
        </p:txBody>
      </p:sp>
      <p:sp>
        <p:nvSpPr>
          <p:cNvPr id="8" name="Retângulo de cantos arredondados 7"/>
          <p:cNvSpPr/>
          <p:nvPr/>
        </p:nvSpPr>
        <p:spPr>
          <a:xfrm>
            <a:off x="539552" y="3429000"/>
            <a:ext cx="7848872" cy="1080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3– Caso não tenha estoque suficiente para a produção. </a:t>
            </a:r>
          </a:p>
          <a:p>
            <a:r>
              <a:rPr lang="pt-BR" dirty="0"/>
              <a:t>3-a- O sistema informa ao usuário a matéria prima que está com estoque insuficiente.</a:t>
            </a:r>
          </a:p>
          <a:p>
            <a:r>
              <a:rPr lang="pt-BR" dirty="0"/>
              <a:t>3-b- A produção é cancelada pelo sistema</a:t>
            </a:r>
          </a:p>
        </p:txBody>
      </p:sp>
      <p:sp>
        <p:nvSpPr>
          <p:cNvPr id="9" name="Retângulo de cantos arredondados 8"/>
          <p:cNvSpPr/>
          <p:nvPr/>
        </p:nvSpPr>
        <p:spPr>
          <a:xfrm>
            <a:off x="539552" y="4948518"/>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956630"/>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Armazenar Histórico </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smtClean="0"/>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CS08</a:t>
            </a:r>
            <a:endParaRPr lang="pt-BR" dirty="0"/>
          </a:p>
        </p:txBody>
      </p:sp>
      <p:sp>
        <p:nvSpPr>
          <p:cNvPr id="10" name="Retângulo de cantos arredondados 9"/>
          <p:cNvSpPr/>
          <p:nvPr/>
        </p:nvSpPr>
        <p:spPr>
          <a:xfrm>
            <a:off x="539552" y="2492896"/>
            <a:ext cx="7848872"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histórico armazena todas as informações importantes sobre receitas produzidas, como: usuário responsável, código da receita, quantidade produzida, quantidade de matéria prima utilizada. </a:t>
            </a:r>
          </a:p>
        </p:txBody>
      </p:sp>
      <p:sp>
        <p:nvSpPr>
          <p:cNvPr id="11" name="Retângulo de cantos arredondados 10"/>
          <p:cNvSpPr/>
          <p:nvPr/>
        </p:nvSpPr>
        <p:spPr>
          <a:xfrm>
            <a:off x="539552" y="3861048"/>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797152"/>
            <a:ext cx="784887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Deverá ter matérias prima cadastrados no estoque.</a:t>
            </a:r>
          </a:p>
          <a:p>
            <a:r>
              <a:rPr lang="pt-BR" dirty="0"/>
              <a:t>Deverá ter produtos cadastrados no estoque.</a:t>
            </a:r>
          </a:p>
          <a:p>
            <a:r>
              <a:rPr lang="pt-BR" dirty="0"/>
              <a:t>Deverá ter receita cadastrada no sistema.</a:t>
            </a:r>
          </a:p>
          <a:p>
            <a:r>
              <a:rPr lang="pt-BR" dirty="0"/>
              <a:t>Deverá ter realizado o processo de ordem de produção.</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realiza o processo de ordem de produção</a:t>
            </a:r>
          </a:p>
          <a:p>
            <a:r>
              <a:rPr lang="pt-BR" dirty="0"/>
              <a:t>2- O sistema armazena os seguintes dados: usuário responsável, código da receita, quantidade produzida, quantidade de matéria prima utilizada.</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7847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Poderá ser consultado, a qualquer momento, todas as informações de receitas já produzidas no sistema.</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Alimentar Estoque </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endParaRPr lang="pt-BR" sz="1800" dirty="0" smtClean="0"/>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CS09</a:t>
            </a:r>
            <a:endParaRPr lang="pt-BR" dirty="0"/>
          </a:p>
        </p:txBody>
      </p:sp>
      <p:sp>
        <p:nvSpPr>
          <p:cNvPr id="10" name="Retângulo de cantos arredondados 9"/>
          <p:cNvSpPr/>
          <p:nvPr/>
        </p:nvSpPr>
        <p:spPr>
          <a:xfrm>
            <a:off x="539552" y="2492896"/>
            <a:ext cx="7848872" cy="151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administrador recebe a nota fiscal do fornecedor, juntamente com as mercadorias, informa o numero da nota fiscal e serie, informa a data de emissão, data de entrada, fornecedor, código de cada produto e valor unitário dos mesmos, valor total da nota e forma de pagamento (30dias, 30/60, 30/60/90, 30/60/90/120, 30/60/90/120/150).</a:t>
            </a:r>
          </a:p>
        </p:txBody>
      </p:sp>
      <p:sp>
        <p:nvSpPr>
          <p:cNvPr id="11" name="Retângulo de cantos arredondados 10"/>
          <p:cNvSpPr/>
          <p:nvPr/>
        </p:nvSpPr>
        <p:spPr>
          <a:xfrm>
            <a:off x="539552" y="4509120"/>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5445224"/>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As mercadorias devem estar cadastradas no sistema.</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39552" y="260648"/>
            <a:ext cx="8219256" cy="6120680"/>
          </a:xfrm>
        </p:spPr>
        <p:txBody>
          <a:bodyPr>
            <a:normAutofit/>
          </a:bodyPr>
          <a:lstStyle/>
          <a:p>
            <a:pPr marL="36576" lvl="2" indent="0">
              <a:buClr>
                <a:schemeClr val="accent1"/>
              </a:buClr>
              <a:buSzPct val="80000"/>
              <a:buNone/>
            </a:pPr>
            <a:r>
              <a:rPr lang="pt-BR" sz="1800" dirty="0" smtClean="0"/>
              <a:t>Fluxo Principal</a:t>
            </a:r>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7" name="Retângulo de cantos arredondados 6"/>
          <p:cNvSpPr/>
          <p:nvPr/>
        </p:nvSpPr>
        <p:spPr>
          <a:xfrm>
            <a:off x="557582" y="692696"/>
            <a:ext cx="7848872" cy="2808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pt-BR" dirty="0" smtClean="0"/>
              <a:t>1 - O </a:t>
            </a:r>
            <a:r>
              <a:rPr lang="pt-BR" dirty="0"/>
              <a:t>administrador recebe a nota fiscal do fornecedor.</a:t>
            </a:r>
          </a:p>
          <a:p>
            <a:pPr lvl="0"/>
            <a:r>
              <a:rPr lang="pt-BR" dirty="0" smtClean="0"/>
              <a:t>2 - O </a:t>
            </a:r>
            <a:r>
              <a:rPr lang="pt-BR" dirty="0"/>
              <a:t>administrador inicia o módulo de entrada de mercadoria.</a:t>
            </a:r>
          </a:p>
          <a:p>
            <a:pPr lvl="0"/>
            <a:r>
              <a:rPr lang="pt-BR" dirty="0" smtClean="0"/>
              <a:t>3 - O </a:t>
            </a:r>
            <a:r>
              <a:rPr lang="pt-BR" dirty="0"/>
              <a:t>administrador informa ao sistema o numero da nota e serie. </a:t>
            </a:r>
          </a:p>
          <a:p>
            <a:pPr lvl="0"/>
            <a:r>
              <a:rPr lang="pt-BR" dirty="0" smtClean="0"/>
              <a:t>4 - O </a:t>
            </a:r>
            <a:r>
              <a:rPr lang="pt-BR" dirty="0"/>
              <a:t>administrador informa ao sistema a data de emissão</a:t>
            </a:r>
          </a:p>
          <a:p>
            <a:pPr lvl="0"/>
            <a:r>
              <a:rPr lang="pt-BR" dirty="0" smtClean="0"/>
              <a:t>5 - O </a:t>
            </a:r>
            <a:r>
              <a:rPr lang="pt-BR" dirty="0"/>
              <a:t>administrador informa a data de entrada .</a:t>
            </a:r>
          </a:p>
          <a:p>
            <a:pPr lvl="0"/>
            <a:r>
              <a:rPr lang="pt-BR" dirty="0" smtClean="0"/>
              <a:t>6 - O </a:t>
            </a:r>
            <a:r>
              <a:rPr lang="pt-BR" dirty="0"/>
              <a:t>administrador informa a quantidade e o código de cada produto.</a:t>
            </a:r>
          </a:p>
          <a:p>
            <a:pPr lvl="0"/>
            <a:r>
              <a:rPr lang="pt-BR" dirty="0" smtClean="0"/>
              <a:t>7 - O </a:t>
            </a:r>
            <a:r>
              <a:rPr lang="pt-BR" dirty="0"/>
              <a:t>administrador informa o valor unitário de cada produto.</a:t>
            </a:r>
          </a:p>
          <a:p>
            <a:pPr lvl="0"/>
            <a:r>
              <a:rPr lang="pt-BR" dirty="0" smtClean="0"/>
              <a:t>8 - O </a:t>
            </a:r>
            <a:r>
              <a:rPr lang="pt-BR" dirty="0"/>
              <a:t>administrador informa o valor total da nota.</a:t>
            </a:r>
          </a:p>
          <a:p>
            <a:pPr lvl="0"/>
            <a:r>
              <a:rPr lang="pt-BR" dirty="0" smtClean="0"/>
              <a:t>9 - O </a:t>
            </a:r>
            <a:r>
              <a:rPr lang="pt-BR" dirty="0"/>
              <a:t>administrador informa a forma de pagamento.</a:t>
            </a:r>
          </a:p>
          <a:p>
            <a:r>
              <a:rPr lang="pt-BR" dirty="0" smtClean="0"/>
              <a:t>10 - O </a:t>
            </a:r>
            <a:r>
              <a:rPr lang="pt-BR" dirty="0"/>
              <a:t>administrador confirma a entrada. </a:t>
            </a:r>
          </a:p>
        </p:txBody>
      </p:sp>
      <p:sp>
        <p:nvSpPr>
          <p:cNvPr id="11" name="Retângulo de cantos arredondados 10"/>
          <p:cNvSpPr/>
          <p:nvPr/>
        </p:nvSpPr>
        <p:spPr>
          <a:xfrm>
            <a:off x="557582" y="3861048"/>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2" name="Retângulo de cantos arredondados 11"/>
          <p:cNvSpPr/>
          <p:nvPr/>
        </p:nvSpPr>
        <p:spPr>
          <a:xfrm>
            <a:off x="557582" y="4876509"/>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3" name="Retângulo de cantos arredondados 12"/>
          <p:cNvSpPr/>
          <p:nvPr/>
        </p:nvSpPr>
        <p:spPr>
          <a:xfrm>
            <a:off x="557582" y="5839997"/>
            <a:ext cx="7866902" cy="901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Após a confirmação da entrada o sistema deverá adicionar as quantidades de cada produto ao estoque</a:t>
            </a:r>
          </a:p>
          <a:p>
            <a:r>
              <a:rPr lang="pt-BR" dirty="0"/>
              <a:t>anterior.</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Realizar Venda </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CS10</a:t>
            </a:r>
            <a:endParaRPr lang="pt-BR" dirty="0"/>
          </a:p>
        </p:txBody>
      </p:sp>
      <p:sp>
        <p:nvSpPr>
          <p:cNvPr id="10" name="Retângulo de cantos arredondados 9"/>
          <p:cNvSpPr/>
          <p:nvPr/>
        </p:nvSpPr>
        <p:spPr>
          <a:xfrm>
            <a:off x="539552" y="2492896"/>
            <a:ext cx="784887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O cliente escolhe a mercadoria que deseja comprar, o administrador informa as condições de pagamento, o cliente   informa o modo de pagamento e quantidade de parcelas caso seja a prazo.  O administrador informa o valor da parcela e fecha a venda </a:t>
            </a:r>
          </a:p>
        </p:txBody>
      </p:sp>
      <p:sp>
        <p:nvSpPr>
          <p:cNvPr id="11" name="Retângulo de cantos arredondados 10"/>
          <p:cNvSpPr/>
          <p:nvPr/>
        </p:nvSpPr>
        <p:spPr>
          <a:xfrm>
            <a:off x="539552" y="4149080"/>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5157192"/>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As mercadorias devem estar cadastradas no estoque.</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39552" y="188640"/>
            <a:ext cx="8219256" cy="6545380"/>
          </a:xfrm>
        </p:spPr>
        <p:txBody>
          <a:bodyPr>
            <a:normAutofit/>
          </a:bodyPr>
          <a:lstStyle/>
          <a:p>
            <a:pPr marL="36576" lvl="2" indent="0">
              <a:buClr>
                <a:schemeClr val="accent1"/>
              </a:buClr>
              <a:buSzPct val="80000"/>
              <a:buNone/>
            </a:pPr>
            <a:r>
              <a:rPr lang="pt-BR" sz="1800" dirty="0" smtClean="0"/>
              <a:t>Fluxo 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a:p>
          <a:p>
            <a:pPr marL="36576" lvl="2" indent="0">
              <a:buClr>
                <a:schemeClr val="accent1"/>
              </a:buClr>
              <a:buSzPct val="80000"/>
              <a:buNone/>
            </a:pPr>
            <a:endParaRPr lang="pt-BR" sz="9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endParaRPr lang="pt-BR" sz="1800" dirty="0"/>
          </a:p>
          <a:p>
            <a:pPr marL="36576" indent="0">
              <a:buNone/>
            </a:pPr>
            <a:endParaRPr lang="pt-BR" dirty="0"/>
          </a:p>
        </p:txBody>
      </p:sp>
      <p:sp>
        <p:nvSpPr>
          <p:cNvPr id="7" name="Retângulo de cantos arredondados 6"/>
          <p:cNvSpPr/>
          <p:nvPr/>
        </p:nvSpPr>
        <p:spPr>
          <a:xfrm>
            <a:off x="539552" y="620688"/>
            <a:ext cx="7848872" cy="3660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cliente escolhe a mercadoria que deseja comprar.</a:t>
            </a:r>
          </a:p>
          <a:p>
            <a:r>
              <a:rPr lang="pt-BR" dirty="0"/>
              <a:t>2- O administrador informa as condições de pagamento.</a:t>
            </a:r>
          </a:p>
          <a:p>
            <a:r>
              <a:rPr lang="pt-BR" dirty="0"/>
              <a:t>3- O cliente informa a condição de pagamento.</a:t>
            </a:r>
          </a:p>
          <a:p>
            <a:r>
              <a:rPr lang="pt-BR" dirty="0"/>
              <a:t>4- O administrador registra o nome e inicia a venda.</a:t>
            </a:r>
          </a:p>
          <a:p>
            <a:r>
              <a:rPr lang="pt-BR" dirty="0"/>
              <a:t>5- O administrador registra o código e a quantidade de cada produto no sistema.</a:t>
            </a:r>
          </a:p>
          <a:p>
            <a:r>
              <a:rPr lang="pt-BR" dirty="0"/>
              <a:t>6-O administrador informa o valor total da compra e negocia as condições de pagamento com o cliente.</a:t>
            </a:r>
          </a:p>
          <a:p>
            <a:r>
              <a:rPr lang="pt-BR" dirty="0"/>
              <a:t>7-O administrador informa ao sistema a condição de pagamento combinado.</a:t>
            </a:r>
          </a:p>
          <a:p>
            <a:r>
              <a:rPr lang="pt-BR" dirty="0"/>
              <a:t>8- Em caso de venda parcelada o administrador informa o valor da parcela e a data de vencimento.</a:t>
            </a:r>
          </a:p>
          <a:p>
            <a:r>
              <a:rPr lang="pt-BR" dirty="0"/>
              <a:t>9- O administrador fecha a venda. </a:t>
            </a:r>
          </a:p>
        </p:txBody>
      </p:sp>
      <p:sp>
        <p:nvSpPr>
          <p:cNvPr id="8" name="Retângulo de cantos arredondados 7"/>
          <p:cNvSpPr/>
          <p:nvPr/>
        </p:nvSpPr>
        <p:spPr>
          <a:xfrm>
            <a:off x="539552" y="4653136"/>
            <a:ext cx="7848872" cy="2088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3-a     O cliente pagará a vista.</a:t>
            </a:r>
          </a:p>
          <a:p>
            <a:r>
              <a:rPr lang="pt-BR" dirty="0"/>
              <a:t>3-a-1 O cliente tem a opção de se cadastrar.</a:t>
            </a:r>
          </a:p>
          <a:p>
            <a:r>
              <a:rPr lang="pt-BR" dirty="0"/>
              <a:t>3-a-2 Passa para o passo 4. </a:t>
            </a:r>
          </a:p>
          <a:p>
            <a:r>
              <a:rPr lang="pt-BR" dirty="0"/>
              <a:t>4-a O cliente não possui cadastro.</a:t>
            </a:r>
          </a:p>
          <a:p>
            <a:r>
              <a:rPr lang="pt-BR" dirty="0"/>
              <a:t>4-a-1 O cliente deve informar o seus dados.</a:t>
            </a:r>
          </a:p>
          <a:p>
            <a:r>
              <a:rPr lang="pt-BR" dirty="0"/>
              <a:t>4-a-2 O administrador registra o cadastro.</a:t>
            </a:r>
          </a:p>
          <a:p>
            <a:r>
              <a:rPr lang="pt-BR" dirty="0"/>
              <a:t>4-a-3 Retorna ao fluxo principal no passo 3.</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620688"/>
            <a:ext cx="8147248" cy="5832648"/>
          </a:xfrm>
        </p:spPr>
        <p:txBody>
          <a:bodyPr>
            <a:normAutofit fontScale="70000" lnSpcReduction="20000"/>
          </a:bodyPr>
          <a:lstStyle/>
          <a:p>
            <a:pPr marL="36576" indent="0" algn="just">
              <a:buNone/>
            </a:pPr>
            <a:r>
              <a:rPr lang="pt-BR" sz="3600" dirty="0" smtClean="0"/>
              <a:t>	O </a:t>
            </a:r>
            <a:r>
              <a:rPr lang="pt-BR" sz="3600" dirty="0"/>
              <a:t>gestor da padaria deverá cadastrar os produtos e suas receitas, exemplo: PRODUTO: Pão de queijo RECEITA: 0,5grs polvilho, 0,3grs queijo, 0,2lt leite.</a:t>
            </a:r>
          </a:p>
          <a:p>
            <a:pPr marL="36576" indent="0" algn="just">
              <a:buNone/>
            </a:pPr>
            <a:r>
              <a:rPr lang="pt-BR" sz="3600" dirty="0"/>
              <a:t>	Após o cadastro de produtos e receitas, o gestor poderá produzir seus produtos, informando ao sistema o produto e a quantidade a ser produzido, então o sistema deverá retirar do estoque de matérias prima, a quantidade total de cada item que será usado na produção e abastecerá o estoque da mercadoria produzida disponibilizando-as para venda, lembrando-se do princípio que sem matéria prima não é possível produzir, e, sem produção não é possível vender, então para o produto ser produzido, todos os itens que serão usados na produção deverão ter estoque suficiente para realizar tal processo, e, para conseguir efetuar vendas, deve haver produtos produzidos em estoque.</a:t>
            </a:r>
          </a:p>
          <a:p>
            <a:pPr marL="36576" indent="0">
              <a:buNone/>
            </a:pPr>
            <a:endParaRPr lang="pt-BR" dirty="0"/>
          </a:p>
        </p:txBody>
      </p:sp>
    </p:spTree>
    <p:extLst>
      <p:ext uri="{BB962C8B-B14F-4D97-AF65-F5344CB8AC3E}">
        <p14:creationId xmlns:p14="http://schemas.microsoft.com/office/powerpoint/2010/main" val="7023435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39552" y="699562"/>
            <a:ext cx="7467600" cy="4525963"/>
          </a:xfrm>
        </p:spPr>
        <p:txBody>
          <a:bodyPr/>
          <a:lstStyle/>
          <a:p>
            <a:pPr marL="36576" indent="0">
              <a:buNone/>
            </a:pPr>
            <a:r>
              <a:rPr lang="pt-BR" sz="1800" dirty="0" smtClean="0"/>
              <a:t>Variantes</a:t>
            </a:r>
            <a:endParaRPr lang="pt-BR" sz="1800" dirty="0"/>
          </a:p>
          <a:p>
            <a:pPr marL="36576" indent="0">
              <a:buNone/>
            </a:pPr>
            <a:endParaRPr lang="pt-BR" sz="1800" dirty="0" smtClean="0"/>
          </a:p>
          <a:p>
            <a:pPr marL="36576" indent="0">
              <a:buNone/>
            </a:pPr>
            <a:endParaRPr lang="pt-BR" sz="1800" dirty="0"/>
          </a:p>
          <a:p>
            <a:pPr marL="36576" indent="0">
              <a:buNone/>
            </a:pPr>
            <a:r>
              <a:rPr lang="pt-BR" sz="1800" dirty="0" smtClean="0"/>
              <a:t>Pós Condições</a:t>
            </a:r>
          </a:p>
          <a:p>
            <a:pPr marL="36576" indent="0">
              <a:buNone/>
            </a:pPr>
            <a:endParaRPr lang="pt-BR" dirty="0"/>
          </a:p>
          <a:p>
            <a:pPr marL="36576" indent="0">
              <a:buNone/>
            </a:pPr>
            <a:endParaRPr lang="pt-BR" dirty="0" smtClean="0"/>
          </a:p>
        </p:txBody>
      </p:sp>
      <p:sp>
        <p:nvSpPr>
          <p:cNvPr id="6" name="Retângulo de cantos arredondados 5"/>
          <p:cNvSpPr/>
          <p:nvPr/>
        </p:nvSpPr>
        <p:spPr>
          <a:xfrm>
            <a:off x="539552" y="1052736"/>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39552" y="2060848"/>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17530467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Consultar Estoque de Produtos </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CS11</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Consultar estoque, preço de venda e código de cada produto cadastrado. </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Deverá ter produtos cadastrados no estoque.</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tem a opção de escolher como quer visualizar o estoque: por todos produtos  ou por </a:t>
            </a:r>
            <a:r>
              <a:rPr lang="pt-BR" dirty="0" smtClean="0"/>
              <a:t>código </a:t>
            </a:r>
            <a:r>
              <a:rPr lang="pt-BR" dirty="0"/>
              <a:t>ou nome do produto.</a:t>
            </a:r>
          </a:p>
          <a:p>
            <a:r>
              <a:rPr lang="pt-BR" dirty="0"/>
              <a:t>2- O administrador visualiza a </a:t>
            </a:r>
            <a:r>
              <a:rPr lang="pt-BR" dirty="0" err="1"/>
              <a:t>qtde</a:t>
            </a:r>
            <a:r>
              <a:rPr lang="pt-BR" dirty="0"/>
              <a:t> ,  preço de venda e o código de cada produto.</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lstStyle/>
          <a:p>
            <a:pPr marL="36576" lvl="2" indent="0">
              <a:buClr>
                <a:schemeClr val="accent1"/>
              </a:buClr>
              <a:buSzPct val="80000"/>
              <a:buNone/>
            </a:pPr>
            <a:r>
              <a:rPr lang="pt-BR" b="1" dirty="0"/>
              <a:t>Caso de </a:t>
            </a:r>
            <a:r>
              <a:rPr lang="pt-BR" b="1" dirty="0" smtClean="0"/>
              <a:t>uso Consultar Estoque Matéria Prima </a:t>
            </a:r>
          </a:p>
          <a:p>
            <a:pPr marL="36576" lvl="2" indent="0">
              <a:buClr>
                <a:schemeClr val="accent1"/>
              </a:buClr>
              <a:buSzPct val="80000"/>
              <a:buNone/>
            </a:pPr>
            <a:endParaRPr lang="pt-BR" b="1" dirty="0" smtClean="0"/>
          </a:p>
          <a:p>
            <a:pPr marL="36576" lvl="2" indent="0">
              <a:buClr>
                <a:schemeClr val="accent1"/>
              </a:buClr>
              <a:buSzPct val="80000"/>
              <a:buNone/>
            </a:pPr>
            <a:r>
              <a:rPr lang="pt-BR" sz="1800" dirty="0" smtClean="0"/>
              <a:t>Identificador</a:t>
            </a:r>
            <a:endParaRPr lang="pt-BR" sz="1800" dirty="0"/>
          </a:p>
          <a:p>
            <a:pPr marL="36576" indent="0">
              <a:buNone/>
            </a:pPr>
            <a:endParaRPr lang="pt-BR" sz="1800" dirty="0" smtClean="0"/>
          </a:p>
          <a:p>
            <a:pPr marL="36576" indent="0">
              <a:buNone/>
            </a:pPr>
            <a:endParaRPr lang="pt-BR" sz="1800" dirty="0" smtClean="0"/>
          </a:p>
          <a:p>
            <a:pPr marL="36576" indent="0">
              <a:buNone/>
            </a:pPr>
            <a:r>
              <a:rPr lang="pt-BR" sz="1800" dirty="0" smtClean="0"/>
              <a:t>Sumário</a:t>
            </a:r>
          </a:p>
          <a:p>
            <a:pPr marL="36576" indent="0">
              <a:buNone/>
            </a:pPr>
            <a:endParaRPr lang="pt-BR" sz="1800" dirty="0"/>
          </a:p>
          <a:p>
            <a:pPr marL="36576" indent="0">
              <a:buNone/>
            </a:pPr>
            <a:endParaRPr lang="pt-BR" sz="1800" dirty="0" smtClean="0"/>
          </a:p>
          <a:p>
            <a:pPr marL="36576" indent="0">
              <a:buNone/>
            </a:pPr>
            <a:r>
              <a:rPr lang="pt-BR" sz="1800" dirty="0" smtClean="0"/>
              <a:t>Atores Envolvidos</a:t>
            </a:r>
          </a:p>
          <a:p>
            <a:pPr marL="36576" indent="0">
              <a:buNone/>
            </a:pPr>
            <a:endParaRPr lang="pt-BR" sz="1800" dirty="0" smtClean="0"/>
          </a:p>
          <a:p>
            <a:pPr marL="36576" indent="0">
              <a:buNone/>
            </a:pPr>
            <a:endParaRPr lang="pt-BR" sz="1800" dirty="0"/>
          </a:p>
          <a:p>
            <a:pPr marL="36576" indent="0">
              <a:buNone/>
            </a:pPr>
            <a:r>
              <a:rPr lang="pt-BR" sz="1800" dirty="0" smtClean="0"/>
              <a:t>Pré-Condições</a:t>
            </a:r>
          </a:p>
          <a:p>
            <a:pPr marL="36576" indent="0">
              <a:buNone/>
            </a:pPr>
            <a:endParaRPr lang="pt-BR" sz="1800" dirty="0"/>
          </a:p>
          <a:p>
            <a:pPr marL="36576" indent="0">
              <a:buNone/>
            </a:pPr>
            <a:endParaRPr lang="pt-BR" sz="1800" dirty="0" smtClean="0"/>
          </a:p>
        </p:txBody>
      </p:sp>
      <p:sp>
        <p:nvSpPr>
          <p:cNvPr id="9" name="Retângulo de cantos arredondados 8"/>
          <p:cNvSpPr/>
          <p:nvPr/>
        </p:nvSpPr>
        <p:spPr>
          <a:xfrm>
            <a:off x="539552" y="1572792"/>
            <a:ext cx="7848872" cy="560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smtClean="0"/>
              <a:t>CS12</a:t>
            </a:r>
            <a:endParaRPr lang="pt-BR" dirty="0"/>
          </a:p>
        </p:txBody>
      </p:sp>
      <p:sp>
        <p:nvSpPr>
          <p:cNvPr id="10" name="Retângulo de cantos arredondados 9"/>
          <p:cNvSpPr/>
          <p:nvPr/>
        </p:nvSpPr>
        <p:spPr>
          <a:xfrm>
            <a:off x="539552" y="2492896"/>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Consultar estoque, preço de custo e código de cada matéria prima cadastrada. </a:t>
            </a:r>
          </a:p>
        </p:txBody>
      </p:sp>
      <p:sp>
        <p:nvSpPr>
          <p:cNvPr id="11" name="Retângulo de cantos arredondados 10"/>
          <p:cNvSpPr/>
          <p:nvPr/>
        </p:nvSpPr>
        <p:spPr>
          <a:xfrm>
            <a:off x="539552" y="3573016"/>
            <a:ext cx="7848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Administrador</a:t>
            </a:r>
          </a:p>
        </p:txBody>
      </p:sp>
      <p:sp>
        <p:nvSpPr>
          <p:cNvPr id="12" name="Retângulo de cantos arredondados 11"/>
          <p:cNvSpPr/>
          <p:nvPr/>
        </p:nvSpPr>
        <p:spPr>
          <a:xfrm>
            <a:off x="527426" y="4509120"/>
            <a:ext cx="784887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Deverá ter matérias prima cadastrados no estoque.</a:t>
            </a:r>
          </a:p>
        </p:txBody>
      </p:sp>
    </p:spTree>
    <p:extLst>
      <p:ext uri="{BB962C8B-B14F-4D97-AF65-F5344CB8AC3E}">
        <p14:creationId xmlns:p14="http://schemas.microsoft.com/office/powerpoint/2010/main" val="20161337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19256" cy="6120680"/>
          </a:xfrm>
        </p:spPr>
        <p:txBody>
          <a:bodyPr>
            <a:normAutofit/>
          </a:bodyPr>
          <a:lstStyle/>
          <a:p>
            <a:pPr marL="36576" lvl="2" indent="0">
              <a:buClr>
                <a:schemeClr val="accent1"/>
              </a:buClr>
              <a:buSzPct val="80000"/>
              <a:buNone/>
            </a:pPr>
            <a:r>
              <a:rPr lang="pt-BR" sz="1800" dirty="0" smtClean="0"/>
              <a:t>Fluxo </a:t>
            </a:r>
            <a:r>
              <a:rPr lang="pt-BR" sz="1800" dirty="0"/>
              <a:t>Principal</a:t>
            </a:r>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a:p>
          <a:p>
            <a:pPr marL="36576" lvl="2" indent="0">
              <a:buClr>
                <a:schemeClr val="accent1"/>
              </a:buClr>
              <a:buSzPct val="80000"/>
              <a:buNone/>
            </a:pPr>
            <a:endParaRPr lang="pt-BR" sz="1800" dirty="0" smtClean="0"/>
          </a:p>
          <a:p>
            <a:pPr marL="36576" lvl="2" indent="0">
              <a:buClr>
                <a:schemeClr val="accent1"/>
              </a:buClr>
              <a:buSzPct val="80000"/>
              <a:buNone/>
            </a:pPr>
            <a:endParaRPr lang="pt-BR" sz="1800" dirty="0" smtClean="0"/>
          </a:p>
          <a:p>
            <a:pPr marL="36576" lvl="2" indent="0">
              <a:buClr>
                <a:schemeClr val="accent1"/>
              </a:buClr>
              <a:buSzPct val="80000"/>
              <a:buNone/>
            </a:pPr>
            <a:r>
              <a:rPr lang="pt-BR" sz="1800" dirty="0" smtClean="0"/>
              <a:t>Fluxo de Exceção</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Variantes</a:t>
            </a:r>
            <a:endParaRPr lang="pt-BR" sz="1800" dirty="0"/>
          </a:p>
          <a:p>
            <a:pPr marL="36576" indent="0">
              <a:buNone/>
            </a:pPr>
            <a:endParaRPr lang="pt-BR" sz="1800" dirty="0"/>
          </a:p>
          <a:p>
            <a:pPr marL="36576" indent="0">
              <a:buNone/>
            </a:pPr>
            <a:endParaRPr lang="pt-BR" sz="1800" dirty="0"/>
          </a:p>
          <a:p>
            <a:pPr marL="36576" indent="0">
              <a:buNone/>
            </a:pPr>
            <a:r>
              <a:rPr lang="pt-BR" sz="1800" dirty="0" smtClean="0"/>
              <a:t>Pós Condições</a:t>
            </a:r>
            <a:endParaRPr lang="pt-BR" sz="1800" dirty="0"/>
          </a:p>
          <a:p>
            <a:pPr marL="36576" indent="0">
              <a:buNone/>
            </a:pPr>
            <a:endParaRPr lang="pt-BR" sz="1800" dirty="0"/>
          </a:p>
          <a:p>
            <a:pPr marL="36576" indent="0">
              <a:buNone/>
            </a:pPr>
            <a:endParaRPr lang="pt-BR" dirty="0"/>
          </a:p>
        </p:txBody>
      </p:sp>
      <p:sp>
        <p:nvSpPr>
          <p:cNvPr id="4" name="Retângulo de cantos arredondados 3"/>
          <p:cNvSpPr/>
          <p:nvPr/>
        </p:nvSpPr>
        <p:spPr>
          <a:xfrm>
            <a:off x="55758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5" name="Retângulo de cantos arredondados 4"/>
          <p:cNvSpPr/>
          <p:nvPr/>
        </p:nvSpPr>
        <p:spPr>
          <a:xfrm>
            <a:off x="55758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7" name="Retângulo de cantos arredondados 6"/>
          <p:cNvSpPr/>
          <p:nvPr/>
        </p:nvSpPr>
        <p:spPr>
          <a:xfrm>
            <a:off x="557582" y="764704"/>
            <a:ext cx="7848872" cy="252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1- O administrador tem a opção de escolher como quer visualizar o estoque: por todos produtos  ou por </a:t>
            </a:r>
            <a:r>
              <a:rPr lang="pt-BR" dirty="0" smtClean="0"/>
              <a:t>código </a:t>
            </a:r>
            <a:r>
              <a:rPr lang="pt-BR" dirty="0"/>
              <a:t>ou nome do produto.</a:t>
            </a:r>
          </a:p>
          <a:p>
            <a:r>
              <a:rPr lang="pt-BR" dirty="0"/>
              <a:t>2- O administrador visualiza a </a:t>
            </a:r>
            <a:r>
              <a:rPr lang="pt-BR" dirty="0" err="1"/>
              <a:t>qtde</a:t>
            </a:r>
            <a:r>
              <a:rPr lang="pt-BR" dirty="0"/>
              <a:t> ,  preço de custo e o código de cada matéria prima.</a:t>
            </a:r>
          </a:p>
        </p:txBody>
      </p:sp>
      <p:sp>
        <p:nvSpPr>
          <p:cNvPr id="8" name="Retângulo de cantos arredondados 7"/>
          <p:cNvSpPr/>
          <p:nvPr/>
        </p:nvSpPr>
        <p:spPr>
          <a:xfrm>
            <a:off x="539552" y="3645024"/>
            <a:ext cx="7848872" cy="552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9" name="Retângulo de cantos arredondados 8"/>
          <p:cNvSpPr/>
          <p:nvPr/>
        </p:nvSpPr>
        <p:spPr>
          <a:xfrm>
            <a:off x="539552" y="4660485"/>
            <a:ext cx="7848872" cy="640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
        <p:nvSpPr>
          <p:cNvPr id="10" name="Retângulo de cantos arredondados 9"/>
          <p:cNvSpPr/>
          <p:nvPr/>
        </p:nvSpPr>
        <p:spPr>
          <a:xfrm>
            <a:off x="539552" y="5668597"/>
            <a:ext cx="7866902" cy="568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Não aplicável</a:t>
            </a:r>
          </a:p>
        </p:txBody>
      </p:sp>
    </p:spTree>
    <p:extLst>
      <p:ext uri="{BB962C8B-B14F-4D97-AF65-F5344CB8AC3E}">
        <p14:creationId xmlns:p14="http://schemas.microsoft.com/office/powerpoint/2010/main" val="32808072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p:cNvSpPr>
            <a:spLocks noGrp="1"/>
          </p:cNvSpPr>
          <p:nvPr>
            <p:ph type="title"/>
          </p:nvPr>
        </p:nvSpPr>
        <p:spPr>
          <a:xfrm>
            <a:off x="457200" y="274638"/>
            <a:ext cx="7467600" cy="1143000"/>
          </a:xfrm>
        </p:spPr>
        <p:txBody>
          <a:bodyPr>
            <a:normAutofit/>
          </a:bodyPr>
          <a:lstStyle/>
          <a:p>
            <a:r>
              <a:rPr lang="pt-BR" dirty="0" smtClean="0"/>
              <a:t>Considerações Finais:</a:t>
            </a:r>
            <a:endParaRPr lang="pt-BR" dirty="0"/>
          </a:p>
        </p:txBody>
      </p:sp>
      <p:sp>
        <p:nvSpPr>
          <p:cNvPr id="6" name="Retângulo 5"/>
          <p:cNvSpPr/>
          <p:nvPr/>
        </p:nvSpPr>
        <p:spPr>
          <a:xfrm>
            <a:off x="395536" y="1628800"/>
            <a:ext cx="7992888" cy="3939540"/>
          </a:xfrm>
          <a:prstGeom prst="rect">
            <a:avLst/>
          </a:prstGeom>
        </p:spPr>
        <p:txBody>
          <a:bodyPr wrap="square">
            <a:spAutoFit/>
          </a:bodyPr>
          <a:lstStyle/>
          <a:p>
            <a:pPr algn="just"/>
            <a:r>
              <a:rPr lang="pt-BR" sz="2500" dirty="0" smtClean="0"/>
              <a:t>	Durante </a:t>
            </a:r>
            <a:r>
              <a:rPr lang="pt-BR" sz="2500" dirty="0"/>
              <a:t>o desenvolvimento do projeto, procurei maior aproximação de um ambiente de produção de uma padaria, a fim de desenvolver um sistema o quanto mais próximo da realidade do mercado. Por já ter trabalhado com um sistema de supermercado que oferece esse tipo de função, pude ter uma visão bem definida de um projeto a ser desenvolvido, porém um projeto comercial exige uma complexidade muito grande para chegar a um resultado próximo ao exigido em um mercado de grande porte. </a:t>
            </a:r>
          </a:p>
        </p:txBody>
      </p:sp>
    </p:spTree>
    <p:extLst>
      <p:ext uri="{BB962C8B-B14F-4D97-AF65-F5344CB8AC3E}">
        <p14:creationId xmlns:p14="http://schemas.microsoft.com/office/powerpoint/2010/main" val="34499534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23528" y="1720840"/>
            <a:ext cx="8568952" cy="3554819"/>
          </a:xfrm>
          <a:prstGeom prst="rect">
            <a:avLst/>
          </a:prstGeom>
        </p:spPr>
        <p:txBody>
          <a:bodyPr wrap="square">
            <a:spAutoFit/>
          </a:bodyPr>
          <a:lstStyle/>
          <a:p>
            <a:pPr algn="just"/>
            <a:r>
              <a:rPr lang="pt-BR" sz="2500" dirty="0" smtClean="0"/>
              <a:t>	Tive </a:t>
            </a:r>
            <a:r>
              <a:rPr lang="pt-BR" sz="2500" dirty="0"/>
              <a:t>oportunidade de mesclar algo que tinha visto no sistema profissional juntamente com várias ferramentas vistas durante o curso, e em alguns casos de maior dificuldade, foi exigido bastante estudo para usar certas ferramentas. Após o término do projeto</a:t>
            </a:r>
            <a:r>
              <a:rPr lang="pt-BR" sz="2500"/>
              <a:t>, </a:t>
            </a:r>
            <a:r>
              <a:rPr lang="pt-BR" sz="2500" smtClean="0"/>
              <a:t>concluí </a:t>
            </a:r>
            <a:r>
              <a:rPr lang="pt-BR" sz="2500" dirty="0"/>
              <a:t>que consegui desenvolver um sistema dentro do esperado, respeitando o prazo definido e deixando em aberto a possibilidade de uma expansão e aplicação em um mercado comercial de pequeno porte.</a:t>
            </a:r>
          </a:p>
        </p:txBody>
      </p:sp>
    </p:spTree>
    <p:extLst>
      <p:ext uri="{BB962C8B-B14F-4D97-AF65-F5344CB8AC3E}">
        <p14:creationId xmlns:p14="http://schemas.microsoft.com/office/powerpoint/2010/main" val="2853024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476672"/>
            <a:ext cx="8820025" cy="580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33703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87809"/>
            <a:ext cx="7467600" cy="1143000"/>
          </a:xfrm>
        </p:spPr>
        <p:txBody>
          <a:bodyPr/>
          <a:lstStyle/>
          <a:p>
            <a:r>
              <a:rPr lang="pt-BR" dirty="0" smtClean="0"/>
              <a:t>Banco de Dados:</a:t>
            </a:r>
            <a:endParaRPr lang="pt-B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86793"/>
            <a:ext cx="8994617" cy="5582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8604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36576" indent="0" algn="just">
              <a:buNone/>
            </a:pPr>
            <a:r>
              <a:rPr lang="pt-BR" sz="2500" dirty="0" smtClean="0"/>
              <a:t>	Serão </a:t>
            </a:r>
            <a:r>
              <a:rPr lang="pt-BR" sz="2500" dirty="0"/>
              <a:t>gerados relatórios do tipo: Relatório de receitas e componentes, Relatório de estoque de matéria prima, estoque de produtos produzidos, relatório de venda por período, itens mais vendidos por período.</a:t>
            </a:r>
          </a:p>
          <a:p>
            <a:pPr marL="36576" indent="0">
              <a:buNone/>
            </a:pPr>
            <a:endParaRPr lang="pt-BR" dirty="0"/>
          </a:p>
        </p:txBody>
      </p:sp>
    </p:spTree>
    <p:extLst>
      <p:ext uri="{BB962C8B-B14F-4D97-AF65-F5344CB8AC3E}">
        <p14:creationId xmlns:p14="http://schemas.microsoft.com/office/powerpoint/2010/main" val="3305936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57200" y="274638"/>
            <a:ext cx="7467600" cy="1143000"/>
          </a:xfrm>
        </p:spPr>
        <p:txBody>
          <a:bodyPr/>
          <a:lstStyle/>
          <a:p>
            <a:r>
              <a:rPr lang="pt-BR" dirty="0" smtClean="0"/>
              <a:t>Descrição Final</a:t>
            </a:r>
            <a:endParaRPr lang="pt-BR" dirty="0"/>
          </a:p>
        </p:txBody>
      </p:sp>
      <p:sp>
        <p:nvSpPr>
          <p:cNvPr id="5" name="Espaço Reservado para Conteúdo 2"/>
          <p:cNvSpPr>
            <a:spLocks noGrp="1"/>
          </p:cNvSpPr>
          <p:nvPr>
            <p:ph idx="1"/>
          </p:nvPr>
        </p:nvSpPr>
        <p:spPr>
          <a:xfrm>
            <a:off x="457200" y="1600200"/>
            <a:ext cx="7467600" cy="4525963"/>
          </a:xfrm>
        </p:spPr>
        <p:txBody>
          <a:bodyPr>
            <a:normAutofit lnSpcReduction="10000"/>
          </a:bodyPr>
          <a:lstStyle/>
          <a:p>
            <a:pPr marL="36576" indent="0" algn="just">
              <a:buNone/>
            </a:pPr>
            <a:r>
              <a:rPr lang="pt-BR" sz="2500" dirty="0" smtClean="0"/>
              <a:t>	</a:t>
            </a:r>
            <a:r>
              <a:rPr lang="pt-BR" sz="2700" dirty="0"/>
              <a:t>O sistema foi desenvolvido em Delphi utilizando o sistema gerenciador de banco de dados </a:t>
            </a:r>
            <a:r>
              <a:rPr lang="pt-BR" sz="2700" dirty="0" err="1"/>
              <a:t>MySql</a:t>
            </a:r>
            <a:r>
              <a:rPr lang="pt-BR" sz="2700" dirty="0"/>
              <a:t> e será utilizado em desktop.</a:t>
            </a:r>
          </a:p>
          <a:p>
            <a:pPr marL="36576" indent="0" algn="just">
              <a:buNone/>
            </a:pPr>
            <a:r>
              <a:rPr lang="pt-BR" sz="2700" dirty="0"/>
              <a:t>	O programa conta com 14 tabelas sendo: cliente, entrada, </a:t>
            </a:r>
            <a:r>
              <a:rPr lang="pt-BR" sz="2700" dirty="0" err="1"/>
              <a:t>entrada_matPrima</a:t>
            </a:r>
            <a:r>
              <a:rPr lang="pt-BR" sz="2700" dirty="0"/>
              <a:t>, fornecedor, </a:t>
            </a:r>
            <a:r>
              <a:rPr lang="pt-BR" sz="2700" dirty="0" err="1"/>
              <a:t>item_venda</a:t>
            </a:r>
            <a:r>
              <a:rPr lang="pt-BR" sz="2700" dirty="0"/>
              <a:t>, </a:t>
            </a:r>
            <a:r>
              <a:rPr lang="pt-BR" sz="2700" dirty="0" err="1"/>
              <a:t>itens_producao</a:t>
            </a:r>
            <a:r>
              <a:rPr lang="pt-BR" sz="2700" dirty="0"/>
              <a:t>, </a:t>
            </a:r>
            <a:r>
              <a:rPr lang="pt-BR" sz="2700" dirty="0" err="1"/>
              <a:t>matPrima</a:t>
            </a:r>
            <a:r>
              <a:rPr lang="pt-BR" sz="2700" dirty="0"/>
              <a:t>, </a:t>
            </a:r>
            <a:r>
              <a:rPr lang="pt-BR" sz="2700" dirty="0" err="1"/>
              <a:t>matPrima_receita</a:t>
            </a:r>
            <a:r>
              <a:rPr lang="pt-BR" sz="2700" dirty="0"/>
              <a:t>, </a:t>
            </a:r>
            <a:r>
              <a:rPr lang="pt-BR" sz="2700" dirty="0" err="1"/>
              <a:t>producao</a:t>
            </a:r>
            <a:r>
              <a:rPr lang="pt-BR" sz="2700" dirty="0"/>
              <a:t>, produto, receita, unidade, usuário, venda.</a:t>
            </a:r>
          </a:p>
          <a:p>
            <a:pPr marL="36576" indent="0" algn="just">
              <a:buNone/>
            </a:pPr>
            <a:r>
              <a:rPr lang="pt-BR" sz="2700" dirty="0"/>
              <a:t>	Ao acessar o sistema, é exibido uma tela de </a:t>
            </a:r>
            <a:r>
              <a:rPr lang="pt-BR" sz="2700" dirty="0" err="1"/>
              <a:t>login</a:t>
            </a:r>
            <a:r>
              <a:rPr lang="pt-BR" sz="2700" dirty="0"/>
              <a:t> solicitando usuário e senha conforme mostra a imagem.</a:t>
            </a:r>
          </a:p>
          <a:p>
            <a:pPr marL="36576" indent="0" algn="just">
              <a:buNone/>
            </a:pPr>
            <a:endParaRPr lang="pt-BR" dirty="0"/>
          </a:p>
        </p:txBody>
      </p:sp>
    </p:spTree>
    <p:extLst>
      <p:ext uri="{BB962C8B-B14F-4D97-AF65-F5344CB8AC3E}">
        <p14:creationId xmlns:p14="http://schemas.microsoft.com/office/powerpoint/2010/main" val="2037699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p:nvPr/>
        </p:nvPicPr>
        <p:blipFill rotWithShape="1">
          <a:blip r:embed="rId2"/>
          <a:srcRect l="29649" t="19428" r="29639" b="19158"/>
          <a:stretch/>
        </p:blipFill>
        <p:spPr>
          <a:xfrm>
            <a:off x="1077238" y="501041"/>
            <a:ext cx="7127310" cy="5924811"/>
          </a:xfrm>
          <a:prstGeom prst="rect">
            <a:avLst/>
          </a:prstGeom>
          <a:noFill/>
          <a:ln>
            <a:noFill/>
            <a:prstDash/>
          </a:ln>
        </p:spPr>
      </p:pic>
    </p:spTree>
    <p:extLst>
      <p:ext uri="{BB962C8B-B14F-4D97-AF65-F5344CB8AC3E}">
        <p14:creationId xmlns:p14="http://schemas.microsoft.com/office/powerpoint/2010/main" val="402358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78695" y="1988840"/>
            <a:ext cx="8640960" cy="1631216"/>
          </a:xfrm>
          <a:prstGeom prst="rect">
            <a:avLst/>
          </a:prstGeom>
        </p:spPr>
        <p:txBody>
          <a:bodyPr wrap="square">
            <a:spAutoFit/>
          </a:bodyPr>
          <a:lstStyle/>
          <a:p>
            <a:pPr marL="36576" algn="just">
              <a:spcBef>
                <a:spcPct val="20000"/>
              </a:spcBef>
              <a:buClr>
                <a:schemeClr val="accent1"/>
              </a:buClr>
              <a:buSzPct val="80000"/>
            </a:pPr>
            <a:r>
              <a:rPr lang="pt-BR" sz="2500" dirty="0" smtClean="0"/>
              <a:t>	Caso </a:t>
            </a:r>
            <a:r>
              <a:rPr lang="pt-BR" sz="2500" dirty="0"/>
              <a:t>o usuário não exista, será exibido uma mensagem de erro dizendo que o usuário ou a senha são inválidos, ou caso seja validado, o usuário terá acesso a tela inicial do sistema.</a:t>
            </a:r>
          </a:p>
        </p:txBody>
      </p:sp>
    </p:spTree>
    <p:extLst>
      <p:ext uri="{BB962C8B-B14F-4D97-AF65-F5344CB8AC3E}">
        <p14:creationId xmlns:p14="http://schemas.microsoft.com/office/powerpoint/2010/main" val="780069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écnica">
  <a:themeElements>
    <a:clrScheme name="Técnica">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écnica">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écnica">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256</TotalTime>
  <Words>1944</Words>
  <Application>Microsoft Office PowerPoint</Application>
  <PresentationFormat>Apresentação na tela (4:3)</PresentationFormat>
  <Paragraphs>576</Paragraphs>
  <Slides>58</Slides>
  <Notes>0</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Técnica</vt:lpstr>
      <vt:lpstr>Apresentação do PowerPoint</vt:lpstr>
      <vt:lpstr>Definição:</vt:lpstr>
      <vt:lpstr>Justificativa</vt:lpstr>
      <vt:lpstr>O Projeto</vt:lpstr>
      <vt:lpstr>Apresentação do PowerPoint</vt:lpstr>
      <vt:lpstr>Apresentação do PowerPoint</vt:lpstr>
      <vt:lpstr>Descrição Final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Considerações Finais:</vt:lpstr>
      <vt:lpstr>Apresentação do PowerPoint</vt:lpstr>
      <vt:lpstr>Apresentação do PowerPoint</vt:lpstr>
      <vt:lpstr>Banco de Dados:</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Carvel</dc:creator>
  <cp:lastModifiedBy>Marcos</cp:lastModifiedBy>
  <cp:revision>28</cp:revision>
  <dcterms:created xsi:type="dcterms:W3CDTF">2013-02-19T13:32:35Z</dcterms:created>
  <dcterms:modified xsi:type="dcterms:W3CDTF">2013-04-18T19:00:44Z</dcterms:modified>
</cp:coreProperties>
</file>